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9" r:id="rId3"/>
    <p:sldId id="257" r:id="rId4"/>
    <p:sldId id="261" r:id="rId5"/>
    <p:sldId id="262" r:id="rId6"/>
    <p:sldId id="263" r:id="rId7"/>
    <p:sldId id="264" r:id="rId8"/>
    <p:sldId id="265" r:id="rId9"/>
    <p:sldId id="266" r:id="rId10"/>
    <p:sldId id="267" r:id="rId11"/>
    <p:sldId id="268" r:id="rId12"/>
    <p:sldId id="269" r:id="rId13"/>
    <p:sldId id="270" r:id="rId14"/>
    <p:sldId id="271" r:id="rId15"/>
    <p:sldId id="274" r:id="rId16"/>
    <p:sldId id="272" r:id="rId17"/>
    <p:sldId id="273" r:id="rId18"/>
    <p:sldId id="275" r:id="rId19"/>
    <p:sldId id="276" r:id="rId20"/>
    <p:sldId id="277" r:id="rId21"/>
    <p:sldId id="278" r:id="rId22"/>
    <p:sldId id="279" r:id="rId23"/>
    <p:sldId id="280" r:id="rId24"/>
    <p:sldId id="281" r:id="rId25"/>
    <p:sldId id="282"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FFD4"/>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3758" autoAdjust="0"/>
  </p:normalViewPr>
  <p:slideViewPr>
    <p:cSldViewPr snapToGrid="0">
      <p:cViewPr varScale="1">
        <p:scale>
          <a:sx n="76" d="100"/>
          <a:sy n="76" d="100"/>
        </p:scale>
        <p:origin x="195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E73CF-F405-42FE-B351-B58F0EBDC2E8}"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41391-730F-4752-AAFA-724AECB6B888}" type="slidenum">
              <a:rPr lang="en-US" smtClean="0"/>
              <a:t>‹nr.›</a:t>
            </a:fld>
            <a:endParaRPr lang="en-US"/>
          </a:p>
        </p:txBody>
      </p:sp>
    </p:spTree>
    <p:extLst>
      <p:ext uri="{BB962C8B-B14F-4D97-AF65-F5344CB8AC3E}">
        <p14:creationId xmlns:p14="http://schemas.microsoft.com/office/powerpoint/2010/main" val="2674846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BA41391-730F-4752-AAFA-724AECB6B888}" type="slidenum">
              <a:rPr lang="en-US" smtClean="0"/>
              <a:t>1</a:t>
            </a:fld>
            <a:endParaRPr lang="en-US"/>
          </a:p>
        </p:txBody>
      </p:sp>
    </p:spTree>
    <p:extLst>
      <p:ext uri="{BB962C8B-B14F-4D97-AF65-F5344CB8AC3E}">
        <p14:creationId xmlns:p14="http://schemas.microsoft.com/office/powerpoint/2010/main" val="630084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Bij het selecteren van een kleur door speler 2 wordt nagegaan of de kleur gelijkaardig is aan die van speler 1. </a:t>
            </a:r>
          </a:p>
          <a:p>
            <a:r>
              <a:rPr lang="nl-BE" dirty="0"/>
              <a:t>De afstand in kleur wordt berekend a.d.h.v. de RGB-waarde en ver volgens via een treshold bepaald of de kleur gelijkaardig is. </a:t>
            </a:r>
          </a:p>
          <a:p>
            <a:r>
              <a:rPr lang="nl-BE" dirty="0"/>
              <a:t>De kleur wordt dan automatisch op wit gezet tenzij deze weer te gelijkaardig is aan die van de andere speler, dan wordt de kleur op zwart gezet.</a:t>
            </a:r>
          </a:p>
          <a:p>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10</a:t>
            </a:fld>
            <a:endParaRPr lang="en-US"/>
          </a:p>
        </p:txBody>
      </p:sp>
    </p:spTree>
    <p:extLst>
      <p:ext uri="{BB962C8B-B14F-4D97-AF65-F5344CB8AC3E}">
        <p14:creationId xmlns:p14="http://schemas.microsoft.com/office/powerpoint/2010/main" val="316450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Niet alleen moet een kleur verschillend genoeg zijn ten opzichte van de andere speler, het is wenselijk dat je cellen (zie verder) goed afsteken tegen de achtergrond. Dus er zit ook een validatie om te checken dat de kleur van elke speler verschillende genoeg is ten opzichte van de achtergrond. Ook hier wordt de kleur dan op zwart of wit gezet afhankelijk van de kleur van de andere speler. </a:t>
            </a: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11</a:t>
            </a:fld>
            <a:endParaRPr lang="en-US"/>
          </a:p>
        </p:txBody>
      </p:sp>
    </p:spTree>
    <p:extLst>
      <p:ext uri="{BB962C8B-B14F-4D97-AF65-F5344CB8AC3E}">
        <p14:creationId xmlns:p14="http://schemas.microsoft.com/office/powerpoint/2010/main" val="793646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[Sven]</a:t>
            </a:r>
          </a:p>
          <a:p>
            <a:endParaRPr lang="nl-BE" dirty="0"/>
          </a:p>
          <a:p>
            <a:endParaRPr lang="nl-BE" dirty="0"/>
          </a:p>
          <a:p>
            <a:r>
              <a:rPr lang="nl-BE" dirty="0"/>
              <a:t>Score is (verhouding tussen aantal startcellen en het hoogste aantal levende cellen tijdens spel) x100</a:t>
            </a:r>
          </a:p>
          <a:p>
            <a:endParaRPr lang="nl-BE" dirty="0"/>
          </a:p>
          <a:p>
            <a:r>
              <a:rPr lang="nl-BE" dirty="0"/>
              <a:t>Bij aanmaak nieuw spel wordt ook klasse </a:t>
            </a:r>
            <a:r>
              <a:rPr lang="nl-BE" dirty="0" err="1"/>
              <a:t>Hiscores</a:t>
            </a:r>
            <a:r>
              <a:rPr lang="nl-BE" dirty="0"/>
              <a:t> </a:t>
            </a:r>
            <a:r>
              <a:rPr lang="nl-BE" dirty="0" err="1"/>
              <a:t>geinitialiseerd</a:t>
            </a:r>
            <a:r>
              <a:rPr lang="nl-BE" dirty="0"/>
              <a:t> en hierbij wordt </a:t>
            </a:r>
            <a:r>
              <a:rPr lang="nl-BE" dirty="0" err="1"/>
              <a:t>textbestand</a:t>
            </a:r>
            <a:r>
              <a:rPr lang="nl-BE" dirty="0"/>
              <a:t> met </a:t>
            </a:r>
            <a:r>
              <a:rPr lang="nl-BE" dirty="0" err="1"/>
              <a:t>hiscores</a:t>
            </a:r>
            <a:r>
              <a:rPr lang="nl-BE" dirty="0"/>
              <a:t> ingelezen en </a:t>
            </a:r>
            <a:r>
              <a:rPr lang="nl-BE" dirty="0" err="1"/>
              <a:t>elkde</a:t>
            </a:r>
            <a:r>
              <a:rPr lang="nl-BE" dirty="0"/>
              <a:t> score w toegevoegd aan arraylist&lt;Score&gt;</a:t>
            </a:r>
          </a:p>
          <a:p>
            <a:r>
              <a:rPr lang="nl-BE" dirty="0"/>
              <a:t>De presenter toont inhoud arraylist dan in de view.</a:t>
            </a:r>
          </a:p>
          <a:p>
            <a:r>
              <a:rPr lang="nl-BE" dirty="0"/>
              <a:t>Bij einde van spel wordt </a:t>
            </a:r>
          </a:p>
          <a:p>
            <a:r>
              <a:rPr lang="nl-BE" dirty="0"/>
              <a:t>	eerst gekeken of score uniek is: datum en speler en score mogen niet hetzelfde zijn, uiteraard moeten </a:t>
            </a:r>
            <a:r>
              <a:rPr lang="nl-BE" dirty="0" err="1"/>
              <a:t>equals</a:t>
            </a:r>
            <a:r>
              <a:rPr lang="nl-BE" dirty="0"/>
              <a:t>() en </a:t>
            </a:r>
            <a:r>
              <a:rPr lang="nl-BE" dirty="0" err="1"/>
              <a:t>hascode</a:t>
            </a:r>
            <a:r>
              <a:rPr lang="nl-BE" dirty="0"/>
              <a:t>() in klasse Score </a:t>
            </a:r>
          </a:p>
          <a:p>
            <a:r>
              <a:rPr lang="nl-BE" dirty="0"/>
              <a:t>	scores dan toegevoegd aan arraylist die geordend wordt en getrimd tot 20 beste scores, daarvoor </a:t>
            </a:r>
            <a:r>
              <a:rPr lang="nl-BE" dirty="0" err="1"/>
              <a:t>compareTo</a:t>
            </a:r>
            <a:r>
              <a:rPr lang="nl-BE" dirty="0"/>
              <a:t>() in Score</a:t>
            </a:r>
          </a:p>
          <a:p>
            <a:r>
              <a:rPr lang="nl-BE" dirty="0"/>
              <a:t>	scores uit arraylist terug omgezet naar string met </a:t>
            </a:r>
            <a:r>
              <a:rPr lang="nl-BE" dirty="0" err="1"/>
              <a:t>delimeters</a:t>
            </a:r>
            <a:r>
              <a:rPr lang="nl-BE" dirty="0"/>
              <a:t> en </a:t>
            </a:r>
            <a:r>
              <a:rPr lang="nl-BE" dirty="0" err="1"/>
              <a:t>weggegschreven</a:t>
            </a:r>
            <a:r>
              <a:rPr lang="nl-BE" dirty="0"/>
              <a:t> naar </a:t>
            </a:r>
            <a:r>
              <a:rPr lang="nl-BE" dirty="0" err="1"/>
              <a:t>textbestand</a:t>
            </a:r>
            <a:r>
              <a:rPr lang="nl-BE" dirty="0"/>
              <a:t>.</a:t>
            </a:r>
          </a:p>
          <a:p>
            <a:endParaRPr lang="nl-BE" dirty="0"/>
          </a:p>
          <a:p>
            <a:r>
              <a:rPr lang="nl-BE" dirty="0"/>
              <a:t>score wordt gereset wanneer</a:t>
            </a:r>
            <a:br>
              <a:rPr lang="nl-BE" dirty="0"/>
            </a:br>
            <a:r>
              <a:rPr lang="nl-BE" dirty="0"/>
              <a:t>1) iets wordt toegevoegd aan de simulatie </a:t>
            </a:r>
            <a:br>
              <a:rPr lang="nl-BE" dirty="0"/>
            </a:br>
            <a:r>
              <a:rPr lang="nl-BE" dirty="0"/>
              <a:t>2) Bord </a:t>
            </a:r>
            <a:r>
              <a:rPr lang="nl-BE" dirty="0" err="1"/>
              <a:t>gecleared</a:t>
            </a:r>
            <a:r>
              <a:rPr lang="nl-BE" dirty="0"/>
              <a:t> wordt </a:t>
            </a:r>
          </a:p>
          <a:p>
            <a:r>
              <a:rPr lang="nl-BE" dirty="0"/>
              <a:t>3) Spel is beëindigd </a:t>
            </a:r>
            <a:br>
              <a:rPr lang="nl-BE" dirty="0"/>
            </a:b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12</a:t>
            </a:fld>
            <a:endParaRPr lang="en-US"/>
          </a:p>
        </p:txBody>
      </p:sp>
    </p:spTree>
    <p:extLst>
      <p:ext uri="{BB962C8B-B14F-4D97-AF65-F5344CB8AC3E}">
        <p14:creationId xmlns:p14="http://schemas.microsoft.com/office/powerpoint/2010/main" val="1021384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[Tom] Op dit scherm het volgende scherm kan elke speler een begin configuratie  definiëren en deze simuleren.</a:t>
            </a:r>
            <a:br>
              <a:rPr lang="nl-BE" dirty="0"/>
            </a:b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13</a:t>
            </a:fld>
            <a:endParaRPr lang="en-US"/>
          </a:p>
        </p:txBody>
      </p:sp>
    </p:spTree>
    <p:extLst>
      <p:ext uri="{BB962C8B-B14F-4D97-AF65-F5344CB8AC3E}">
        <p14:creationId xmlns:p14="http://schemas.microsoft.com/office/powerpoint/2010/main" val="3464521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[Tom] </a:t>
            </a:r>
          </a:p>
          <a:p>
            <a:r>
              <a:rPr lang="nl-BE" dirty="0"/>
              <a:t>Het plaatsen van de initiële en levende cellen kan </a:t>
            </a:r>
            <a:br>
              <a:rPr lang="nl-BE" dirty="0"/>
            </a:br>
            <a:r>
              <a:rPr lang="nl-BE" dirty="0"/>
              <a:t>1) door te klikken op een cel in de grid</a:t>
            </a:r>
            <a:br>
              <a:rPr lang="nl-BE" dirty="0"/>
            </a:br>
            <a:r>
              <a:rPr lang="nl-BE" dirty="0"/>
              <a:t>2) door voorgedefinieerde patronen te selecteren en te plaatsen op de grid.</a:t>
            </a:r>
          </a:p>
          <a:p>
            <a:r>
              <a:rPr lang="nl-BE" dirty="0"/>
              <a:t>Het verwijderen kan door</a:t>
            </a:r>
            <a:br>
              <a:rPr lang="nl-BE" dirty="0"/>
            </a:br>
            <a:r>
              <a:rPr lang="nl-BE" dirty="0"/>
              <a:t>3) op een levende cel te klikken</a:t>
            </a:r>
            <a:br>
              <a:rPr lang="nl-BE" dirty="0"/>
            </a:br>
            <a:r>
              <a:rPr lang="nl-BE" dirty="0"/>
              <a:t>4) op de clear-knop te klikken: dan wordt alles gewist.</a:t>
            </a:r>
          </a:p>
          <a:p>
            <a:r>
              <a:rPr lang="nl-BE" dirty="0"/>
              <a:t>Ook de reproductieregel is aangepast zodanig dat wanneer een cel wordt omringd door 3 cellen dan zal deze de kleur aannemen van de cel die het meeste voorkomt. </a:t>
            </a:r>
          </a:p>
          <a:p>
            <a:r>
              <a:rPr lang="nl-BE" dirty="0"/>
              <a:t>Door op een radiobutton te klikken kan je bepalen welke speler ‘aan’ zet is.</a:t>
            </a:r>
          </a:p>
          <a:p>
            <a:r>
              <a:rPr lang="nl-BE" dirty="0"/>
              <a:t>Website vermelden</a:t>
            </a:r>
            <a:endParaRPr lang="en-US" dirty="0"/>
          </a:p>
          <a:p>
            <a:br>
              <a:rPr lang="nl-BE" dirty="0"/>
            </a:b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14</a:t>
            </a:fld>
            <a:endParaRPr lang="en-US"/>
          </a:p>
        </p:txBody>
      </p:sp>
    </p:spTree>
    <p:extLst>
      <p:ext uri="{BB962C8B-B14F-4D97-AF65-F5344CB8AC3E}">
        <p14:creationId xmlns:p14="http://schemas.microsoft.com/office/powerpoint/2010/main" val="4209740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[Sven]</a:t>
            </a:r>
          </a:p>
          <a:p>
            <a:endParaRPr lang="nl-BE" dirty="0"/>
          </a:p>
          <a:p>
            <a:r>
              <a:rPr lang="nl-BE" dirty="0"/>
              <a:t>Eenmaal een gewenste configuratie op board staat kan je deze opslaan met save-knop en later terug oproepen met load-knop.</a:t>
            </a:r>
          </a:p>
          <a:p>
            <a:endParaRPr lang="en-US" dirty="0"/>
          </a:p>
          <a:p>
            <a:r>
              <a:rPr lang="en-US" dirty="0" err="1"/>
              <a:t>Een</a:t>
            </a:r>
            <a:r>
              <a:rPr lang="en-US" dirty="0"/>
              <a:t> </a:t>
            </a:r>
            <a:r>
              <a:rPr lang="en-US" dirty="0" err="1"/>
              <a:t>configuratie</a:t>
            </a:r>
            <a:r>
              <a:rPr lang="en-US" dirty="0"/>
              <a:t> van </a:t>
            </a:r>
            <a:r>
              <a:rPr lang="en-US" dirty="0" err="1"/>
              <a:t>cellen</a:t>
            </a:r>
            <a:r>
              <a:rPr lang="en-US" dirty="0"/>
              <a:t> </a:t>
            </a:r>
            <a:r>
              <a:rPr lang="en-US" dirty="0" err="1"/>
              <a:t>bestaat</a:t>
            </a:r>
            <a:r>
              <a:rPr lang="en-US" dirty="0"/>
              <a:t> </a:t>
            </a:r>
            <a:r>
              <a:rPr lang="en-US" dirty="0" err="1"/>
              <a:t>uit</a:t>
            </a:r>
            <a:r>
              <a:rPr lang="en-US" dirty="0"/>
              <a:t> 2DArray van integers. </a:t>
            </a:r>
          </a:p>
          <a:p>
            <a:r>
              <a:rPr lang="en-US" dirty="0" err="1"/>
              <a:t>Bij</a:t>
            </a:r>
            <a:r>
              <a:rPr lang="en-US" dirty="0"/>
              <a:t> </a:t>
            </a:r>
            <a:r>
              <a:rPr lang="en-US" dirty="0" err="1"/>
              <a:t>wegschrijven</a:t>
            </a:r>
            <a:r>
              <a:rPr lang="en-US" dirty="0"/>
              <a:t> </a:t>
            </a:r>
            <a:r>
              <a:rPr lang="en-US" dirty="0" err="1"/>
              <a:t>naar</a:t>
            </a:r>
            <a:r>
              <a:rPr lang="en-US" dirty="0"/>
              <a:t> </a:t>
            </a:r>
            <a:r>
              <a:rPr lang="en-US" dirty="0" err="1"/>
              <a:t>bestand</a:t>
            </a:r>
            <a:r>
              <a:rPr lang="en-US" dirty="0"/>
              <a:t> </a:t>
            </a:r>
            <a:r>
              <a:rPr lang="en-US" dirty="0" err="1"/>
              <a:t>wordt</a:t>
            </a:r>
            <a:r>
              <a:rPr lang="en-US" dirty="0"/>
              <a:t> elk item </a:t>
            </a:r>
            <a:r>
              <a:rPr lang="en-US" dirty="0" err="1"/>
              <a:t>gescheiden</a:t>
            </a:r>
            <a:r>
              <a:rPr lang="en-US" dirty="0"/>
              <a:t> met comma </a:t>
            </a:r>
            <a:r>
              <a:rPr lang="en-US" dirty="0" err="1"/>
              <a:t>en</a:t>
            </a:r>
            <a:r>
              <a:rPr lang="en-US" dirty="0"/>
              <a:t> </a:t>
            </a:r>
            <a:r>
              <a:rPr lang="en-US" dirty="0" err="1"/>
              <a:t>elke</a:t>
            </a:r>
            <a:r>
              <a:rPr lang="en-US" dirty="0"/>
              <a:t> </a:t>
            </a:r>
            <a:r>
              <a:rPr lang="en-US" dirty="0" err="1"/>
              <a:t>rij</a:t>
            </a:r>
            <a:r>
              <a:rPr lang="en-US" dirty="0"/>
              <a:t> </a:t>
            </a:r>
            <a:r>
              <a:rPr lang="en-US" dirty="0" err="1"/>
              <a:t>wordt</a:t>
            </a:r>
            <a:r>
              <a:rPr lang="en-US" dirty="0"/>
              <a:t> is </a:t>
            </a:r>
            <a:r>
              <a:rPr lang="en-US" dirty="0" err="1"/>
              <a:t>nieuwe</a:t>
            </a:r>
            <a:r>
              <a:rPr lang="en-US" dirty="0"/>
              <a:t> regel </a:t>
            </a:r>
          </a:p>
          <a:p>
            <a:r>
              <a:rPr lang="en-US" dirty="0" err="1"/>
              <a:t>Bij</a:t>
            </a:r>
            <a:r>
              <a:rPr lang="en-US" dirty="0"/>
              <a:t> </a:t>
            </a:r>
            <a:r>
              <a:rPr lang="en-US" dirty="0" err="1"/>
              <a:t>ophalen</a:t>
            </a:r>
            <a:r>
              <a:rPr lang="en-US" dirty="0"/>
              <a:t> </a:t>
            </a:r>
            <a:r>
              <a:rPr lang="en-US" dirty="0" err="1"/>
              <a:t>gebeurt</a:t>
            </a:r>
            <a:r>
              <a:rPr lang="en-US" dirty="0"/>
              <a:t> </a:t>
            </a:r>
            <a:r>
              <a:rPr lang="en-US" dirty="0" err="1"/>
              <a:t>omgekeerde</a:t>
            </a:r>
            <a:r>
              <a:rPr lang="en-US" dirty="0"/>
              <a:t>: </a:t>
            </a:r>
            <a:r>
              <a:rPr lang="en-US" dirty="0" err="1"/>
              <a:t>elke</a:t>
            </a:r>
            <a:r>
              <a:rPr lang="en-US" dirty="0"/>
              <a:t> </a:t>
            </a:r>
            <a:r>
              <a:rPr lang="en-US" dirty="0" err="1"/>
              <a:t>lijn</a:t>
            </a:r>
            <a:r>
              <a:rPr lang="en-US" dirty="0"/>
              <a:t> </a:t>
            </a:r>
            <a:r>
              <a:rPr lang="en-US" dirty="0" err="1"/>
              <a:t>uit</a:t>
            </a:r>
            <a:r>
              <a:rPr lang="en-US" dirty="0"/>
              <a:t> </a:t>
            </a:r>
            <a:r>
              <a:rPr lang="en-US" dirty="0" err="1"/>
              <a:t>tekst</a:t>
            </a:r>
            <a:r>
              <a:rPr lang="en-US" dirty="0"/>
              <a:t> </a:t>
            </a:r>
            <a:r>
              <a:rPr lang="en-US" dirty="0" err="1"/>
              <a:t>wordt</a:t>
            </a:r>
            <a:r>
              <a:rPr lang="en-US" dirty="0"/>
              <a:t> </a:t>
            </a:r>
            <a:r>
              <a:rPr lang="en-US" dirty="0" err="1"/>
              <a:t>rij</a:t>
            </a:r>
            <a:r>
              <a:rPr lang="en-US" dirty="0"/>
              <a:t> </a:t>
            </a:r>
            <a:r>
              <a:rPr lang="en-US" dirty="0" err="1"/>
              <a:t>en</a:t>
            </a:r>
            <a:r>
              <a:rPr lang="en-US" dirty="0"/>
              <a:t> </a:t>
            </a:r>
            <a:r>
              <a:rPr lang="en-US" dirty="0" err="1"/>
              <a:t>lijn</a:t>
            </a:r>
            <a:r>
              <a:rPr lang="en-US" dirty="0"/>
              <a:t> </a:t>
            </a:r>
            <a:r>
              <a:rPr lang="en-US" dirty="0" err="1"/>
              <a:t>wordt</a:t>
            </a:r>
            <a:r>
              <a:rPr lang="en-US" dirty="0"/>
              <a:t> </a:t>
            </a:r>
            <a:r>
              <a:rPr lang="en-US" dirty="0" err="1"/>
              <a:t>gesplit</a:t>
            </a:r>
            <a:r>
              <a:rPr lang="en-US" dirty="0"/>
              <a:t> op comma’s is </a:t>
            </a:r>
            <a:r>
              <a:rPr lang="en-US" dirty="0" err="1"/>
              <a:t>afscheiding</a:t>
            </a:r>
            <a:r>
              <a:rPr lang="en-US" dirty="0"/>
              <a:t> </a:t>
            </a:r>
            <a:r>
              <a:rPr lang="en-US" dirty="0" err="1"/>
              <a:t>tussen</a:t>
            </a:r>
            <a:r>
              <a:rPr lang="en-US" dirty="0"/>
              <a:t> </a:t>
            </a:r>
            <a:r>
              <a:rPr lang="en-US" dirty="0" err="1"/>
              <a:t>cellen</a:t>
            </a:r>
            <a:r>
              <a:rPr lang="en-US" dirty="0"/>
              <a:t> van array.</a:t>
            </a:r>
          </a:p>
          <a:p>
            <a:r>
              <a:rPr lang="en-US" dirty="0" err="1"/>
              <a:t>Omdat</a:t>
            </a:r>
            <a:r>
              <a:rPr lang="en-US" dirty="0"/>
              <a:t> </a:t>
            </a:r>
            <a:r>
              <a:rPr lang="en-US" dirty="0" err="1"/>
              <a:t>ons</a:t>
            </a:r>
            <a:r>
              <a:rPr lang="en-US" dirty="0"/>
              <a:t> </a:t>
            </a:r>
            <a:r>
              <a:rPr lang="en-US" dirty="0" err="1"/>
              <a:t>bord</a:t>
            </a:r>
            <a:r>
              <a:rPr lang="en-US" dirty="0"/>
              <a:t> met integers </a:t>
            </a:r>
            <a:r>
              <a:rPr lang="en-US" dirty="0" err="1"/>
              <a:t>werkt</a:t>
            </a:r>
            <a:r>
              <a:rPr lang="en-US" dirty="0"/>
              <a:t>, </a:t>
            </a:r>
            <a:r>
              <a:rPr lang="en-US" dirty="0" err="1"/>
              <a:t>worden</a:t>
            </a:r>
            <a:r>
              <a:rPr lang="en-US" dirty="0"/>
              <a:t> de </a:t>
            </a:r>
            <a:r>
              <a:rPr lang="en-US" dirty="0" err="1"/>
              <a:t>bekomen</a:t>
            </a:r>
            <a:r>
              <a:rPr lang="en-US" dirty="0"/>
              <a:t> strings </a:t>
            </a:r>
            <a:r>
              <a:rPr lang="en-US" dirty="0" err="1"/>
              <a:t>nog</a:t>
            </a:r>
            <a:r>
              <a:rPr lang="en-US" dirty="0"/>
              <a:t> </a:t>
            </a:r>
            <a:r>
              <a:rPr lang="en-US" dirty="0" err="1"/>
              <a:t>eens</a:t>
            </a:r>
            <a:r>
              <a:rPr lang="en-US" dirty="0"/>
              <a:t> </a:t>
            </a:r>
            <a:r>
              <a:rPr lang="en-US" dirty="0" err="1"/>
              <a:t>naar</a:t>
            </a:r>
            <a:r>
              <a:rPr lang="en-US" dirty="0"/>
              <a:t> integers </a:t>
            </a:r>
            <a:r>
              <a:rPr lang="en-US" dirty="0" err="1"/>
              <a:t>geparsed</a:t>
            </a:r>
            <a:r>
              <a:rPr lang="en-US" dirty="0"/>
              <a:t>.</a:t>
            </a:r>
          </a:p>
          <a:p>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15</a:t>
            </a:fld>
            <a:endParaRPr lang="en-US"/>
          </a:p>
        </p:txBody>
      </p:sp>
    </p:spTree>
    <p:extLst>
      <p:ext uri="{BB962C8B-B14F-4D97-AF65-F5344CB8AC3E}">
        <p14:creationId xmlns:p14="http://schemas.microsoft.com/office/powerpoint/2010/main" val="4062223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[Tom]</a:t>
            </a:r>
          </a:p>
          <a:p>
            <a:r>
              <a:rPr lang="nl-BE" dirty="0"/>
              <a:t>Gridsize is aanpasbaar via een slider, dit zal er wel toe leiden dat alle cellen van het toneel verdwijnen. </a:t>
            </a:r>
            <a:br>
              <a:rPr lang="nl-BE" dirty="0"/>
            </a:br>
            <a:r>
              <a:rPr lang="nl-BE" dirty="0"/>
              <a:t>Snelheid van evolutie is ook instelbaar voor als het te traag gaat.</a:t>
            </a: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16</a:t>
            </a:fld>
            <a:endParaRPr lang="en-US"/>
          </a:p>
        </p:txBody>
      </p:sp>
    </p:spTree>
    <p:extLst>
      <p:ext uri="{BB962C8B-B14F-4D97-AF65-F5344CB8AC3E}">
        <p14:creationId xmlns:p14="http://schemas.microsoft.com/office/powerpoint/2010/main" val="1157635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[Tom]</a:t>
            </a: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17</a:t>
            </a:fld>
            <a:endParaRPr lang="en-US"/>
          </a:p>
        </p:txBody>
      </p:sp>
    </p:spTree>
    <p:extLst>
      <p:ext uri="{BB962C8B-B14F-4D97-AF65-F5344CB8AC3E}">
        <p14:creationId xmlns:p14="http://schemas.microsoft.com/office/powerpoint/2010/main" val="607103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[Sven]</a:t>
            </a:r>
          </a:p>
          <a:p>
            <a:r>
              <a:rPr lang="nl-BE" dirty="0"/>
              <a:t>Starten gebeurt uiteraard met de </a:t>
            </a:r>
            <a:r>
              <a:rPr lang="nl-BE" dirty="0" err="1"/>
              <a:t>play</a:t>
            </a:r>
            <a:r>
              <a:rPr lang="nl-BE" dirty="0"/>
              <a:t>-knop, wat onze game-loop zal starten.</a:t>
            </a:r>
          </a:p>
          <a:p>
            <a:endParaRPr lang="nl-BE" dirty="0"/>
          </a:p>
          <a:p>
            <a:r>
              <a:rPr lang="nl-BE" dirty="0"/>
              <a:t>Elke loop binnen game-loop worden </a:t>
            </a:r>
            <a:r>
              <a:rPr lang="nl-BE" dirty="0" err="1"/>
              <a:t>runningconditions</a:t>
            </a:r>
            <a:r>
              <a:rPr lang="nl-BE" dirty="0"/>
              <a:t> nagegaan (</a:t>
            </a:r>
            <a:r>
              <a:rPr lang="nl-BE" dirty="0" err="1"/>
              <a:t>isRunning</a:t>
            </a:r>
            <a:r>
              <a:rPr lang="nl-BE" dirty="0"/>
              <a:t>, </a:t>
            </a:r>
            <a:r>
              <a:rPr lang="nl-BE" dirty="0" err="1"/>
              <a:t>isCyclic</a:t>
            </a:r>
            <a:r>
              <a:rPr lang="nl-BE" dirty="0"/>
              <a:t>, </a:t>
            </a:r>
            <a:r>
              <a:rPr lang="nl-BE" dirty="0" err="1"/>
              <a:t>isExtinct</a:t>
            </a:r>
            <a:r>
              <a:rPr lang="nl-BE" dirty="0"/>
              <a:t>) om eventueel loop te </a:t>
            </a:r>
            <a:r>
              <a:rPr lang="nl-BE" dirty="0" err="1"/>
              <a:t>beeindigen</a:t>
            </a:r>
            <a:r>
              <a:rPr lang="nl-BE" dirty="0"/>
              <a:t>.</a:t>
            </a:r>
          </a:p>
          <a:p>
            <a:endParaRPr lang="nl-BE" dirty="0"/>
          </a:p>
          <a:p>
            <a:r>
              <a:rPr lang="nl-BE" dirty="0"/>
              <a:t>De volgende posities worden berekend via </a:t>
            </a:r>
            <a:r>
              <a:rPr lang="nl-BE" dirty="0" err="1"/>
              <a:t>updateModel</a:t>
            </a:r>
            <a:r>
              <a:rPr lang="nl-BE" dirty="0"/>
              <a:t> en getoond via </a:t>
            </a:r>
            <a:r>
              <a:rPr lang="nl-BE" dirty="0" err="1"/>
              <a:t>updateView</a:t>
            </a:r>
            <a:r>
              <a:rPr lang="nl-BE" dirty="0"/>
              <a:t>.</a:t>
            </a:r>
          </a:p>
          <a:p>
            <a:endParaRPr lang="nl-BE" dirty="0"/>
          </a:p>
          <a:p>
            <a:endParaRPr lang="nl-BE" dirty="0"/>
          </a:p>
          <a:p>
            <a:r>
              <a:rPr lang="nl-BE" dirty="0"/>
              <a:t>Als de simulatie </a:t>
            </a:r>
            <a:r>
              <a:rPr lang="nl-BE" dirty="0" err="1"/>
              <a:t>gepuazeerd</a:t>
            </a:r>
            <a:r>
              <a:rPr lang="nl-BE" dirty="0"/>
              <a:t> is kan je terugkeren en verder gaan door op de pijltjes knoppen te klikken. </a:t>
            </a:r>
          </a:p>
          <a:p>
            <a:r>
              <a:rPr lang="nl-BE" dirty="0"/>
              <a:t>Verdergaan is gewoon volgende stap </a:t>
            </a:r>
            <a:r>
              <a:rPr lang="nl-BE" dirty="0" err="1"/>
              <a:t>berkenen</a:t>
            </a:r>
            <a:r>
              <a:rPr lang="nl-BE" dirty="0"/>
              <a:t> en tonen</a:t>
            </a:r>
          </a:p>
          <a:p>
            <a:r>
              <a:rPr lang="nl-BE" dirty="0"/>
              <a:t>Teruggaan is moeilijker omdat je regels niet kan omdraaien.</a:t>
            </a:r>
          </a:p>
          <a:p>
            <a:r>
              <a:rPr lang="nl-BE" dirty="0"/>
              <a:t>Dus gingen we eerst terug naar </a:t>
            </a:r>
            <a:r>
              <a:rPr lang="nl-BE" dirty="0" err="1"/>
              <a:t>startposite</a:t>
            </a:r>
            <a:r>
              <a:rPr lang="nl-BE" dirty="0"/>
              <a:t> om verder te rekenen tot vorig positie en die te tonen, maar bij 1000kolommen en rijen en &gt; 1000 steps </a:t>
            </a:r>
            <a:r>
              <a:rPr lang="nl-BE" dirty="0" err="1"/>
              <a:t>vondt</a:t>
            </a:r>
            <a:r>
              <a:rPr lang="nl-BE" dirty="0"/>
              <a:t> pc het genoeg.</a:t>
            </a:r>
          </a:p>
          <a:p>
            <a:endParaRPr lang="nl-BE" dirty="0"/>
          </a:p>
          <a:p>
            <a:r>
              <a:rPr lang="nl-BE" dirty="0"/>
              <a:t>Dus Om terug te kunnen gaan worden de laatste 250 stappen worden daarom bewaard in </a:t>
            </a:r>
            <a:r>
              <a:rPr lang="nl-BE" dirty="0" err="1"/>
              <a:t>LinkedHashmap</a:t>
            </a:r>
            <a:r>
              <a:rPr lang="nl-BE" dirty="0"/>
              <a:t> &lt;Integer, int[][]&gt;, wat wel gewenste resultaat gaf.</a:t>
            </a:r>
          </a:p>
          <a:p>
            <a:endParaRPr lang="nl-BE" dirty="0"/>
          </a:p>
          <a:p>
            <a:endParaRPr lang="nl-BE" dirty="0"/>
          </a:p>
          <a:p>
            <a:endParaRPr lang="nl-BE" dirty="0"/>
          </a:p>
        </p:txBody>
      </p:sp>
      <p:sp>
        <p:nvSpPr>
          <p:cNvPr id="4" name="Slide Number Placeholder 3"/>
          <p:cNvSpPr>
            <a:spLocks noGrp="1"/>
          </p:cNvSpPr>
          <p:nvPr>
            <p:ph type="sldNum" sz="quarter" idx="5"/>
          </p:nvPr>
        </p:nvSpPr>
        <p:spPr/>
        <p:txBody>
          <a:bodyPr/>
          <a:lstStyle/>
          <a:p>
            <a:fld id="{2BA41391-730F-4752-AAFA-724AECB6B888}" type="slidenum">
              <a:rPr lang="en-US" smtClean="0"/>
              <a:t>18</a:t>
            </a:fld>
            <a:endParaRPr lang="en-US"/>
          </a:p>
        </p:txBody>
      </p:sp>
    </p:spTree>
    <p:extLst>
      <p:ext uri="{BB962C8B-B14F-4D97-AF65-F5344CB8AC3E}">
        <p14:creationId xmlns:p14="http://schemas.microsoft.com/office/powerpoint/2010/main" val="323081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[Sven]</a:t>
            </a:r>
          </a:p>
          <a:p>
            <a:r>
              <a:rPr lang="nl-BE" dirty="0"/>
              <a:t>Rechtsonder zie je de stap in de simulatie, het aantal levende cellen en de scores van de spelers.</a:t>
            </a:r>
          </a:p>
          <a:p>
            <a:pPr marL="0" indent="0">
              <a:buNone/>
            </a:pPr>
            <a:endParaRPr lang="nl-BE" dirty="0"/>
          </a:p>
          <a:p>
            <a:pPr marL="0" indent="0">
              <a:buNone/>
            </a:pPr>
            <a:r>
              <a:rPr lang="nl-BE" dirty="0"/>
              <a:t>Samen met de </a:t>
            </a:r>
            <a:r>
              <a:rPr lang="nl-BE" dirty="0" err="1"/>
              <a:t>sliders</a:t>
            </a:r>
            <a:r>
              <a:rPr lang="nl-BE" dirty="0"/>
              <a:t> is dit steeds weer dezelfde klasse, HBOX extensie, die we hergebruiken : Label + control. </a:t>
            </a:r>
          </a:p>
          <a:p>
            <a:pPr marL="0" indent="0">
              <a:buNone/>
            </a:pPr>
            <a:r>
              <a:rPr lang="nl-BE" dirty="0"/>
              <a:t>Op die manier gemakkelijker te hanteren.</a:t>
            </a:r>
          </a:p>
        </p:txBody>
      </p:sp>
      <p:sp>
        <p:nvSpPr>
          <p:cNvPr id="4" name="Slide Number Placeholder 3"/>
          <p:cNvSpPr>
            <a:spLocks noGrp="1"/>
          </p:cNvSpPr>
          <p:nvPr>
            <p:ph type="sldNum" sz="quarter" idx="5"/>
          </p:nvPr>
        </p:nvSpPr>
        <p:spPr/>
        <p:txBody>
          <a:bodyPr/>
          <a:lstStyle/>
          <a:p>
            <a:fld id="{2BA41391-730F-4752-AAFA-724AECB6B888}" type="slidenum">
              <a:rPr lang="en-US" smtClean="0"/>
              <a:t>19</a:t>
            </a:fld>
            <a:endParaRPr lang="en-US"/>
          </a:p>
        </p:txBody>
      </p:sp>
    </p:spTree>
    <p:extLst>
      <p:ext uri="{BB962C8B-B14F-4D97-AF65-F5344CB8AC3E}">
        <p14:creationId xmlns:p14="http://schemas.microsoft.com/office/powerpoint/2010/main" val="883236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Tom: inleiding</a:t>
            </a: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2</a:t>
            </a:fld>
            <a:endParaRPr lang="en-US"/>
          </a:p>
        </p:txBody>
      </p:sp>
    </p:spTree>
    <p:extLst>
      <p:ext uri="{BB962C8B-B14F-4D97-AF65-F5344CB8AC3E}">
        <p14:creationId xmlns:p14="http://schemas.microsoft.com/office/powerpoint/2010/main" val="3944810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l-BE" dirty="0"/>
              <a:t>[Sven]</a:t>
            </a:r>
          </a:p>
          <a:p>
            <a:pPr marL="0" indent="0">
              <a:buNone/>
            </a:pPr>
            <a:r>
              <a:rPr lang="nl-BE" dirty="0"/>
              <a:t>Het spel eindigt wanneer </a:t>
            </a:r>
          </a:p>
          <a:p>
            <a:pPr marL="0" indent="0">
              <a:buNone/>
            </a:pPr>
            <a:endParaRPr lang="nl-BE" dirty="0"/>
          </a:p>
          <a:p>
            <a:pPr marL="228600" indent="-228600">
              <a:buAutoNum type="arabicParenR"/>
            </a:pPr>
            <a:r>
              <a:rPr lang="nl-BE" dirty="0"/>
              <a:t>Hetzelfde patroon zich herhaalt over 3 steps (dus 1 en 3 zijn identiek)</a:t>
            </a:r>
          </a:p>
          <a:p>
            <a:pPr marL="228600" indent="-228600">
              <a:buAutoNum type="arabicParenR"/>
            </a:pPr>
            <a:r>
              <a:rPr lang="nl-BE" dirty="0"/>
              <a:t>Alle cellen dood zijn </a:t>
            </a:r>
          </a:p>
          <a:p>
            <a:pPr marL="228600" indent="-228600">
              <a:buAutoNum type="arabicParenR"/>
            </a:pPr>
            <a:endParaRPr lang="nl-BE" dirty="0"/>
          </a:p>
          <a:p>
            <a:pPr marL="0" indent="0">
              <a:buNone/>
            </a:pPr>
            <a:r>
              <a:rPr lang="nl-BE" dirty="0"/>
              <a:t>Boodschappen, ook </a:t>
            </a:r>
            <a:r>
              <a:rPr lang="nl-BE" dirty="0" err="1"/>
              <a:t>exceptions</a:t>
            </a:r>
            <a:r>
              <a:rPr lang="nl-BE" dirty="0"/>
              <a:t> worden weergegeven in label bovenaan.</a:t>
            </a:r>
          </a:p>
          <a:p>
            <a:pPr marL="0" indent="0">
              <a:buNone/>
            </a:pPr>
            <a:r>
              <a:rPr lang="nl-BE" dirty="0" err="1"/>
              <a:t>Exceptions</a:t>
            </a:r>
            <a:r>
              <a:rPr lang="nl-BE" dirty="0"/>
              <a:t> worden </a:t>
            </a:r>
            <a:r>
              <a:rPr lang="nl-BE" dirty="0" err="1"/>
              <a:t>herverpakt</a:t>
            </a:r>
            <a:r>
              <a:rPr lang="nl-BE" dirty="0"/>
              <a:t> als </a:t>
            </a:r>
            <a:r>
              <a:rPr lang="nl-BE" dirty="0" err="1"/>
              <a:t>GOLexception</a:t>
            </a:r>
            <a:r>
              <a:rPr lang="nl-BE" dirty="0"/>
              <a:t> die automatisch ook gelogd word naar bestand.</a:t>
            </a:r>
          </a:p>
          <a:p>
            <a:pPr marL="228600" indent="-228600">
              <a:buAutoNum type="arabicParenR"/>
            </a:pPr>
            <a:endParaRPr lang="nl-BE" dirty="0"/>
          </a:p>
        </p:txBody>
      </p:sp>
      <p:sp>
        <p:nvSpPr>
          <p:cNvPr id="4" name="Slide Number Placeholder 3"/>
          <p:cNvSpPr>
            <a:spLocks noGrp="1"/>
          </p:cNvSpPr>
          <p:nvPr>
            <p:ph type="sldNum" sz="quarter" idx="5"/>
          </p:nvPr>
        </p:nvSpPr>
        <p:spPr/>
        <p:txBody>
          <a:bodyPr/>
          <a:lstStyle/>
          <a:p>
            <a:fld id="{2BA41391-730F-4752-AAFA-724AECB6B888}" type="slidenum">
              <a:rPr lang="en-US" smtClean="0"/>
              <a:t>20</a:t>
            </a:fld>
            <a:endParaRPr lang="en-US"/>
          </a:p>
        </p:txBody>
      </p:sp>
    </p:spTree>
    <p:extLst>
      <p:ext uri="{BB962C8B-B14F-4D97-AF65-F5344CB8AC3E}">
        <p14:creationId xmlns:p14="http://schemas.microsoft.com/office/powerpoint/2010/main" val="1713815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l-BE" dirty="0"/>
              <a:t>Wat hebben we bijgeleerd, wat waren de moeilijkheden die we hebben ondervonden. </a:t>
            </a:r>
          </a:p>
          <a:p>
            <a:pPr marL="0" indent="0">
              <a:buNone/>
            </a:pPr>
            <a:r>
              <a:rPr lang="nl-BE" dirty="0"/>
              <a:t>We zullen dit persoonlijk bespreken</a:t>
            </a:r>
          </a:p>
          <a:p>
            <a:pPr marL="0" indent="0">
              <a:buNone/>
            </a:pPr>
            <a:endParaRPr lang="nl-BE" dirty="0"/>
          </a:p>
        </p:txBody>
      </p:sp>
      <p:sp>
        <p:nvSpPr>
          <p:cNvPr id="4" name="Slide Number Placeholder 3"/>
          <p:cNvSpPr>
            <a:spLocks noGrp="1"/>
          </p:cNvSpPr>
          <p:nvPr>
            <p:ph type="sldNum" sz="quarter" idx="5"/>
          </p:nvPr>
        </p:nvSpPr>
        <p:spPr/>
        <p:txBody>
          <a:bodyPr/>
          <a:lstStyle/>
          <a:p>
            <a:fld id="{2BA41391-730F-4752-AAFA-724AECB6B888}" type="slidenum">
              <a:rPr lang="en-US" smtClean="0"/>
              <a:t>21</a:t>
            </a:fld>
            <a:endParaRPr lang="en-US"/>
          </a:p>
        </p:txBody>
      </p:sp>
    </p:spTree>
    <p:extLst>
      <p:ext uri="{BB962C8B-B14F-4D97-AF65-F5344CB8AC3E}">
        <p14:creationId xmlns:p14="http://schemas.microsoft.com/office/powerpoint/2010/main" val="2970646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Geen ervaring mee</a:t>
            </a:r>
          </a:p>
          <a:p>
            <a:pPr marL="171450" indent="-171450">
              <a:buFontTx/>
              <a:buChar char="-"/>
            </a:pPr>
            <a:r>
              <a:rPr lang="nl-BE" dirty="0"/>
              <a:t>Welke te kiezen? </a:t>
            </a:r>
          </a:p>
          <a:p>
            <a:pPr marL="171450" indent="-171450">
              <a:buFontTx/>
              <a:buChar char="-"/>
            </a:pPr>
            <a:r>
              <a:rPr lang="nl-BE" dirty="0"/>
              <a:t>Regelmatig problemen, uitzoeken wat te mergen, wat niet? </a:t>
            </a:r>
          </a:p>
          <a:p>
            <a:pPr marL="171450" indent="-171450">
              <a:buFontTx/>
              <a:buChar char="-"/>
            </a:pPr>
            <a:r>
              <a:rPr lang="nl-BE" dirty="0"/>
              <a:t>Je wilt vaak gewoon programmeren ‘s avonds en niet nog super veel moeite doen om alles klaar te zetten om te programmeren </a:t>
            </a: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22</a:t>
            </a:fld>
            <a:endParaRPr lang="en-US"/>
          </a:p>
        </p:txBody>
      </p:sp>
    </p:spTree>
    <p:extLst>
      <p:ext uri="{BB962C8B-B14F-4D97-AF65-F5344CB8AC3E}">
        <p14:creationId xmlns:p14="http://schemas.microsoft.com/office/powerpoint/2010/main" val="3868033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Regelmatig iets klein doen, helpt om mee te zijn, als je lang wacht duurt het langer om weer mee te zijn. </a:t>
            </a:r>
          </a:p>
          <a:p>
            <a:pPr marL="171450" indent="-171450">
              <a:buFontTx/>
              <a:buChar char="-"/>
            </a:pPr>
            <a:r>
              <a:rPr lang="nl-BE" dirty="0"/>
              <a:t>Meestal doe je dan ook meer, momentum creeëren. </a:t>
            </a:r>
          </a:p>
          <a:p>
            <a:pPr marL="171450" indent="-171450">
              <a:buFontTx/>
              <a:buChar char="-"/>
            </a:pPr>
            <a:endParaRPr lang="nl-BE" dirty="0"/>
          </a:p>
        </p:txBody>
      </p:sp>
      <p:sp>
        <p:nvSpPr>
          <p:cNvPr id="4" name="Slide Number Placeholder 3"/>
          <p:cNvSpPr>
            <a:spLocks noGrp="1"/>
          </p:cNvSpPr>
          <p:nvPr>
            <p:ph type="sldNum" sz="quarter" idx="5"/>
          </p:nvPr>
        </p:nvSpPr>
        <p:spPr/>
        <p:txBody>
          <a:bodyPr/>
          <a:lstStyle/>
          <a:p>
            <a:fld id="{2BA41391-730F-4752-AAFA-724AECB6B888}" type="slidenum">
              <a:rPr lang="en-US" smtClean="0"/>
              <a:t>23</a:t>
            </a:fld>
            <a:endParaRPr lang="en-US"/>
          </a:p>
        </p:txBody>
      </p:sp>
    </p:spTree>
    <p:extLst>
      <p:ext uri="{BB962C8B-B14F-4D97-AF65-F5344CB8AC3E}">
        <p14:creationId xmlns:p14="http://schemas.microsoft.com/office/powerpoint/2010/main" val="2020166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Soms lastig iemand anders zijn code te snappen =&gt; documenteren, regelmatig iets doen. </a:t>
            </a:r>
          </a:p>
          <a:p>
            <a:pPr marL="171450" indent="-171450">
              <a:buFontTx/>
              <a:buChar char="-"/>
            </a:pPr>
            <a:r>
              <a:rPr lang="nl-BE" dirty="0"/>
              <a:t>Zoek functie over heel het project ook heel handig, heb ik tijdens dit project leren gebruiken.</a:t>
            </a:r>
          </a:p>
          <a:p>
            <a:pPr marL="171450" indent="-171450">
              <a:buFontTx/>
              <a:buChar char="-"/>
            </a:pPr>
            <a:r>
              <a:rPr lang="nl-BE" dirty="0"/>
              <a:t>Afspraken vooraf in verband met naamgeving </a:t>
            </a:r>
          </a:p>
          <a:p>
            <a:pPr marL="0" indent="0">
              <a:buFontTx/>
              <a:buNone/>
            </a:pPr>
            <a:r>
              <a:rPr lang="nl-BE" dirty="0"/>
              <a: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24</a:t>
            </a:fld>
            <a:endParaRPr lang="en-US"/>
          </a:p>
        </p:txBody>
      </p:sp>
    </p:spTree>
    <p:extLst>
      <p:ext uri="{BB962C8B-B14F-4D97-AF65-F5344CB8AC3E}">
        <p14:creationId xmlns:p14="http://schemas.microsoft.com/office/powerpoint/2010/main" val="2878454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Het werd al snel duidelijk dat er nood is om aan te duiden wie wat doet om conflicten en dubbelwerk te vermijden </a:t>
            </a:r>
          </a:p>
          <a:p>
            <a:pPr marL="171450" indent="-171450">
              <a:buFontTx/>
              <a:buChar char="-"/>
            </a:pPr>
            <a:r>
              <a:rPr lang="nl-BE" dirty="0"/>
              <a:t>We hebben hier voor Trello gekozen =&gt; freeware. </a:t>
            </a:r>
          </a:p>
          <a:p>
            <a:pPr marL="171450" indent="-171450">
              <a:buFontTx/>
              <a:buChar char="-"/>
            </a:pPr>
            <a:r>
              <a:rPr lang="nl-BE" dirty="0"/>
              <a:t>Handig: to do (je vergeet het niet), doing (bezig, je doet niet wat iemand anders aan het doen is), done, wat hebben we er nu weer allemaal ingestoken? </a:t>
            </a:r>
          </a:p>
          <a:p>
            <a:pPr marL="171450" indent="-171450">
              <a:buFontTx/>
              <a:buChar char="-"/>
            </a:pPr>
            <a:r>
              <a:rPr lang="nl-BE" dirty="0"/>
              <a:t>Labels gebruikt wat is vereist wat is een uitbreiding =&gt; prioriteiten stellen.</a:t>
            </a:r>
          </a:p>
          <a:p>
            <a:pPr marL="171450" indent="-171450">
              <a:buFontTx/>
              <a:buChar char="-"/>
            </a:pPr>
            <a:endParaRPr lang="nl-BE"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25</a:t>
            </a:fld>
            <a:endParaRPr lang="en-US"/>
          </a:p>
        </p:txBody>
      </p:sp>
    </p:spTree>
    <p:extLst>
      <p:ext uri="{BB962C8B-B14F-4D97-AF65-F5344CB8AC3E}">
        <p14:creationId xmlns:p14="http://schemas.microsoft.com/office/powerpoint/2010/main" val="2002785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BE"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26</a:t>
            </a:fld>
            <a:endParaRPr lang="en-US"/>
          </a:p>
        </p:txBody>
      </p:sp>
    </p:spTree>
    <p:extLst>
      <p:ext uri="{BB962C8B-B14F-4D97-AF65-F5344CB8AC3E}">
        <p14:creationId xmlns:p14="http://schemas.microsoft.com/office/powerpoint/2010/main" val="1637744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Tom [Inleiding]</a:t>
            </a: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3</a:t>
            </a:fld>
            <a:endParaRPr lang="en-US"/>
          </a:p>
        </p:txBody>
      </p:sp>
    </p:spTree>
    <p:extLst>
      <p:ext uri="{BB962C8B-B14F-4D97-AF65-F5344CB8AC3E}">
        <p14:creationId xmlns:p14="http://schemas.microsoft.com/office/powerpoint/2010/main" val="3080033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Sven </a:t>
            </a:r>
          </a:p>
          <a:p>
            <a:r>
              <a:rPr lang="nl-BE" dirty="0"/>
              <a:t>Het linker deel van deze borderpane toont informatie de belangrijkste info over game of life. </a:t>
            </a:r>
          </a:p>
          <a:p>
            <a:r>
              <a:rPr lang="nl-BE" dirty="0"/>
              <a:t>Bestaat uit 2 labels (titel + body)</a:t>
            </a:r>
          </a:p>
          <a:p>
            <a:endParaRPr lang="nl-BE" dirty="0"/>
          </a:p>
          <a:p>
            <a:r>
              <a:rPr lang="nl-BE" dirty="0"/>
              <a:t>Body wordt ingesteld in presenter door uitlezen van </a:t>
            </a:r>
            <a:r>
              <a:rPr lang="nl-BE" dirty="0" err="1"/>
              <a:t>textfile</a:t>
            </a:r>
            <a:r>
              <a:rPr lang="nl-BE" dirty="0"/>
              <a:t>.</a:t>
            </a:r>
          </a:p>
          <a:p>
            <a:r>
              <a:rPr lang="nl-BE" dirty="0" err="1"/>
              <a:t>Textfile</a:t>
            </a:r>
            <a:r>
              <a:rPr lang="nl-BE" dirty="0"/>
              <a:t> wordt binnengehaald in bytes door </a:t>
            </a:r>
            <a:r>
              <a:rPr lang="nl-BE" dirty="0" err="1"/>
              <a:t>inpustream</a:t>
            </a:r>
            <a:r>
              <a:rPr lang="nl-BE" dirty="0"/>
              <a:t>, met </a:t>
            </a:r>
            <a:r>
              <a:rPr lang="nl-BE" dirty="0" err="1"/>
              <a:t>inpustreamreader</a:t>
            </a:r>
            <a:r>
              <a:rPr lang="nl-BE" dirty="0"/>
              <a:t> omgezet naar </a:t>
            </a:r>
            <a:r>
              <a:rPr lang="nl-BE" dirty="0" err="1"/>
              <a:t>character</a:t>
            </a:r>
            <a:r>
              <a:rPr lang="nl-BE" dirty="0"/>
              <a:t> stream en dan gebufferd met </a:t>
            </a:r>
            <a:r>
              <a:rPr lang="nl-BE" dirty="0" err="1"/>
              <a:t>bufferedreader</a:t>
            </a:r>
            <a:endParaRPr lang="nl-BE" dirty="0"/>
          </a:p>
          <a:p>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4</a:t>
            </a:fld>
            <a:endParaRPr lang="en-US"/>
          </a:p>
        </p:txBody>
      </p:sp>
    </p:spTree>
    <p:extLst>
      <p:ext uri="{BB962C8B-B14F-4D97-AF65-F5344CB8AC3E}">
        <p14:creationId xmlns:p14="http://schemas.microsoft.com/office/powerpoint/2010/main" val="967854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Het middenste deel is verantwoordelijk voor de player setup: hoeveel spelers doen ermee? Wat is de naam van de speler? Welke kleur?</a:t>
            </a: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5</a:t>
            </a:fld>
            <a:endParaRPr lang="en-US"/>
          </a:p>
        </p:txBody>
      </p:sp>
    </p:spTree>
    <p:extLst>
      <p:ext uri="{BB962C8B-B14F-4D97-AF65-F5344CB8AC3E}">
        <p14:creationId xmlns:p14="http://schemas.microsoft.com/office/powerpoint/2010/main" val="4235996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Kleur kan gekozen worden door te klikken op het vierkantje naast het veld waar je de naam kan invullen. </a:t>
            </a: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6</a:t>
            </a:fld>
            <a:endParaRPr lang="en-US"/>
          </a:p>
        </p:txBody>
      </p:sp>
    </p:spTree>
    <p:extLst>
      <p:ext uri="{BB962C8B-B14F-4D97-AF65-F5344CB8AC3E}">
        <p14:creationId xmlns:p14="http://schemas.microsoft.com/office/powerpoint/2010/main" val="420197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Als je op de2 speler knop klikt verschijnt een invoerveld voor de tweede speler. Je kan ook kiezen om toch met 1 speler te spelen door opnieuw op de knop te klikken, maar waar nu dus 1 player op staat. </a:t>
            </a:r>
          </a:p>
          <a:p>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7</a:t>
            </a:fld>
            <a:endParaRPr lang="en-US"/>
          </a:p>
        </p:txBody>
      </p:sp>
    </p:spTree>
    <p:extLst>
      <p:ext uri="{BB962C8B-B14F-4D97-AF65-F5344CB8AC3E}">
        <p14:creationId xmlns:p14="http://schemas.microsoft.com/office/powerpoint/2010/main" val="3283316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Bij het klikken op start worden de namen van de speler(s) gevalideerd. Een naam moet tussen 3-12 characters lang zijn. </a:t>
            </a:r>
          </a:p>
          <a:p>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8</a:t>
            </a:fld>
            <a:endParaRPr lang="en-US"/>
          </a:p>
        </p:txBody>
      </p:sp>
    </p:spTree>
    <p:extLst>
      <p:ext uri="{BB962C8B-B14F-4D97-AF65-F5344CB8AC3E}">
        <p14:creationId xmlns:p14="http://schemas.microsoft.com/office/powerpoint/2010/main" val="3666936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naam moet alfanumeriek zijn</a:t>
            </a:r>
            <a:endParaRPr lang="en-US" dirty="0"/>
          </a:p>
        </p:txBody>
      </p:sp>
      <p:sp>
        <p:nvSpPr>
          <p:cNvPr id="4" name="Slide Number Placeholder 3"/>
          <p:cNvSpPr>
            <a:spLocks noGrp="1"/>
          </p:cNvSpPr>
          <p:nvPr>
            <p:ph type="sldNum" sz="quarter" idx="5"/>
          </p:nvPr>
        </p:nvSpPr>
        <p:spPr/>
        <p:txBody>
          <a:bodyPr/>
          <a:lstStyle/>
          <a:p>
            <a:fld id="{2BA41391-730F-4752-AAFA-724AECB6B888}" type="slidenum">
              <a:rPr lang="en-US" smtClean="0"/>
              <a:t>9</a:t>
            </a:fld>
            <a:endParaRPr lang="en-US"/>
          </a:p>
        </p:txBody>
      </p:sp>
    </p:spTree>
    <p:extLst>
      <p:ext uri="{BB962C8B-B14F-4D97-AF65-F5344CB8AC3E}">
        <p14:creationId xmlns:p14="http://schemas.microsoft.com/office/powerpoint/2010/main" val="396360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2718-B25E-4808-94C9-CE7F94CA32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0ED103-9A57-4725-BCEF-D89CE4E744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0D5E20-6F05-4F8E-AA0B-058BF1D80528}"/>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5" name="Footer Placeholder 4">
            <a:extLst>
              <a:ext uri="{FF2B5EF4-FFF2-40B4-BE49-F238E27FC236}">
                <a16:creationId xmlns:a16="http://schemas.microsoft.com/office/drawing/2014/main" id="{91AC0CC3-78D2-4FA8-A33C-CF41420B29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01020-CCEC-46A8-84D4-F0DD93C11BBA}"/>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12493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1482-1D30-4781-9063-4CFF46DBC4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605020-1210-4AAA-9D6D-7D4607C40E9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99011-F1E3-419F-B672-C0DD0C4C1F4B}"/>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5" name="Footer Placeholder 4">
            <a:extLst>
              <a:ext uri="{FF2B5EF4-FFF2-40B4-BE49-F238E27FC236}">
                <a16:creationId xmlns:a16="http://schemas.microsoft.com/office/drawing/2014/main" id="{C8C42F7F-252D-4A8E-998C-E4B488475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87603-4A0E-403D-88D8-44937CCFC28D}"/>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3284345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F9D04-1299-4E46-8B62-9165B6285C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463A5A-5420-4B5B-AC3B-C5F797CA677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E03ABE-5E8C-43B3-BB6A-4F3088ECEAE3}"/>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5" name="Footer Placeholder 4">
            <a:extLst>
              <a:ext uri="{FF2B5EF4-FFF2-40B4-BE49-F238E27FC236}">
                <a16:creationId xmlns:a16="http://schemas.microsoft.com/office/drawing/2014/main" id="{6B7BFA4D-6565-469C-9720-53E7B4F20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5E14B-94F1-4636-8401-7FE812380ADB}"/>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54942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AB01-602B-4201-B300-E9CC175C9E20}"/>
              </a:ext>
            </a:extLst>
          </p:cNvPr>
          <p:cNvSpPr>
            <a:spLocks noGrp="1"/>
          </p:cNvSpPr>
          <p:nvPr>
            <p:ph type="title"/>
          </p:nvPr>
        </p:nvSpPr>
        <p:spPr/>
        <p:txBody>
          <a:bodyPr>
            <a:normAutofit/>
          </a:bodyPr>
          <a:lstStyle>
            <a:lvl1pPr algn="ctr" defTabSz="914400" rtl="0" eaLnBrk="1" latinLnBrk="0" hangingPunct="1">
              <a:lnSpc>
                <a:spcPct val="90000"/>
              </a:lnSpc>
              <a:spcBef>
                <a:spcPct val="0"/>
              </a:spcBef>
              <a:buNone/>
              <a:defRPr lang="en-US" sz="4000" b="1" kern="1200" dirty="0">
                <a:solidFill>
                  <a:srgbClr val="7FFFD4"/>
                </a:solidFill>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22F63784-6E2A-4A79-85CB-6FE84698AF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4F4F8-EA70-4082-9EE3-AB772CA7EB1E}"/>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5" name="Footer Placeholder 4">
            <a:extLst>
              <a:ext uri="{FF2B5EF4-FFF2-40B4-BE49-F238E27FC236}">
                <a16:creationId xmlns:a16="http://schemas.microsoft.com/office/drawing/2014/main" id="{26449F1B-E265-4E1C-AC7B-CD73EC913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65FD4-2DDE-4C52-8ADE-CE77CA52CED2}"/>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2170116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2B3A-A308-41EF-941E-B000FB1933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81611-75EC-4FBC-82B0-592E1B3466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7191EB-1E09-42A0-8AA3-383A19789030}"/>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5" name="Footer Placeholder 4">
            <a:extLst>
              <a:ext uri="{FF2B5EF4-FFF2-40B4-BE49-F238E27FC236}">
                <a16:creationId xmlns:a16="http://schemas.microsoft.com/office/drawing/2014/main" id="{053FE74A-CDFC-4BF5-A674-6DA2590C56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1AEE4-57D2-4D71-8F0A-ED397690A4C0}"/>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133587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67CF8-3D64-4F2A-BD3C-B9E4F48C2A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F6787-134F-431F-9687-B473A5489D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07B2C-3C9F-4123-8097-B9FA31F06E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BC633B-943C-4650-9E0F-C37236E75C1E}"/>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6" name="Footer Placeholder 5">
            <a:extLst>
              <a:ext uri="{FF2B5EF4-FFF2-40B4-BE49-F238E27FC236}">
                <a16:creationId xmlns:a16="http://schemas.microsoft.com/office/drawing/2014/main" id="{9BFC6EB2-DB1C-4B16-8FB1-77F2AFD0F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00D26-2AB3-471E-A21C-2953E24B479F}"/>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2323914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3E60-03BB-4A42-88E0-8BA5B382EE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45FE87-FD42-4E7C-925F-79A909B92B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96E18D-7668-4787-96B0-42F265E1DE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32608-6EAB-4F52-A55A-F5B02EA985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B72ACF-368C-42D0-95F0-DD6ABF5DF2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8809E3-340A-4DDC-98C2-98C86E57DFB3}"/>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8" name="Footer Placeholder 7">
            <a:extLst>
              <a:ext uri="{FF2B5EF4-FFF2-40B4-BE49-F238E27FC236}">
                <a16:creationId xmlns:a16="http://schemas.microsoft.com/office/drawing/2014/main" id="{35ECEE87-CE3B-49F2-8F9A-01497DC9E6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8E0AF3-4DC1-451D-93C0-4CA3D5F0EF77}"/>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423672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AB8F-C12C-418A-8EF2-6A79DB42A7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B923EC-10BB-4241-BDA4-202C9AAE30F7}"/>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4" name="Footer Placeholder 3">
            <a:extLst>
              <a:ext uri="{FF2B5EF4-FFF2-40B4-BE49-F238E27FC236}">
                <a16:creationId xmlns:a16="http://schemas.microsoft.com/office/drawing/2014/main" id="{343E28AC-0860-49E7-B46F-10EDEC9D39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E306BF-6025-4732-8BA8-449284BCF63A}"/>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3671266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247E9-F4A0-4F7C-BB8A-74476E02FF4D}"/>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3" name="Footer Placeholder 2">
            <a:extLst>
              <a:ext uri="{FF2B5EF4-FFF2-40B4-BE49-F238E27FC236}">
                <a16:creationId xmlns:a16="http://schemas.microsoft.com/office/drawing/2014/main" id="{755F42F9-3588-408B-9DC2-8701016F71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AD0F22-49C6-4421-AFCA-534C3E9DEE9F}"/>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513133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B19A-5A33-498E-92F7-18152794B5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3E8E66-5C02-4905-AB54-16C8B879E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6C75E-CD19-42FB-B642-4592830E7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F85BFA-8782-4E5D-8F47-E7199EC318DF}"/>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6" name="Footer Placeholder 5">
            <a:extLst>
              <a:ext uri="{FF2B5EF4-FFF2-40B4-BE49-F238E27FC236}">
                <a16:creationId xmlns:a16="http://schemas.microsoft.com/office/drawing/2014/main" id="{3BD6E3E6-DE58-42D0-A0E6-02FE68F114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FFC60-846A-4221-8E9A-32FE7416A3BD}"/>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287367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182B-57D6-4D75-A290-93515D5379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103041-E911-4C67-A659-75FCE7032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B452D6-2633-430E-B8D8-45061C73B4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B3CA72-8A79-4907-BBE0-087266BB3C6B}"/>
              </a:ext>
            </a:extLst>
          </p:cNvPr>
          <p:cNvSpPr>
            <a:spLocks noGrp="1"/>
          </p:cNvSpPr>
          <p:nvPr>
            <p:ph type="dt" sz="half" idx="10"/>
          </p:nvPr>
        </p:nvSpPr>
        <p:spPr/>
        <p:txBody>
          <a:bodyPr/>
          <a:lstStyle/>
          <a:p>
            <a:fld id="{3F1D242C-78CA-4619-AF4A-B72D8C18D4D3}" type="datetimeFigureOut">
              <a:rPr lang="en-US" smtClean="0"/>
              <a:t>3/14/2019</a:t>
            </a:fld>
            <a:endParaRPr lang="en-US"/>
          </a:p>
        </p:txBody>
      </p:sp>
      <p:sp>
        <p:nvSpPr>
          <p:cNvPr id="6" name="Footer Placeholder 5">
            <a:extLst>
              <a:ext uri="{FF2B5EF4-FFF2-40B4-BE49-F238E27FC236}">
                <a16:creationId xmlns:a16="http://schemas.microsoft.com/office/drawing/2014/main" id="{78A011BD-8C85-4074-B529-366478C8D2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7A2F62-53A7-4EF9-B51F-DDBE1AF25F9B}"/>
              </a:ext>
            </a:extLst>
          </p:cNvPr>
          <p:cNvSpPr>
            <a:spLocks noGrp="1"/>
          </p:cNvSpPr>
          <p:nvPr>
            <p:ph type="sldNum" sz="quarter" idx="12"/>
          </p:nvPr>
        </p:nvSpPr>
        <p:spPr/>
        <p:txBody>
          <a:bodyPr/>
          <a:lstStyle/>
          <a:p>
            <a:fld id="{BDDF6A2A-83E2-4886-81AE-32688F95B4BE}" type="slidenum">
              <a:rPr lang="en-US" smtClean="0"/>
              <a:t>‹nr.›</a:t>
            </a:fld>
            <a:endParaRPr lang="en-US"/>
          </a:p>
        </p:txBody>
      </p:sp>
    </p:spTree>
    <p:extLst>
      <p:ext uri="{BB962C8B-B14F-4D97-AF65-F5344CB8AC3E}">
        <p14:creationId xmlns:p14="http://schemas.microsoft.com/office/powerpoint/2010/main" val="3377813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999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A85815-FDDB-4129-807E-7F8C01E361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28AFDF-5CDA-4BD7-9B14-EBF0C19495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24C88-8A89-4723-A3A2-93CA9BE31A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1D242C-78CA-4619-AF4A-B72D8C18D4D3}" type="datetimeFigureOut">
              <a:rPr lang="en-US" smtClean="0"/>
              <a:t>3/14/2019</a:t>
            </a:fld>
            <a:endParaRPr lang="en-US"/>
          </a:p>
        </p:txBody>
      </p:sp>
      <p:sp>
        <p:nvSpPr>
          <p:cNvPr id="5" name="Footer Placeholder 4">
            <a:extLst>
              <a:ext uri="{FF2B5EF4-FFF2-40B4-BE49-F238E27FC236}">
                <a16:creationId xmlns:a16="http://schemas.microsoft.com/office/drawing/2014/main" id="{38979CBA-486E-4E1B-8D57-B3921BAE9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0E40BF-0278-4597-913F-7574EFB48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F6A2A-83E2-4886-81AE-32688F95B4BE}" type="slidenum">
              <a:rPr lang="en-US" smtClean="0"/>
              <a:t>‹nr.›</a:t>
            </a:fld>
            <a:endParaRPr lang="en-US"/>
          </a:p>
        </p:txBody>
      </p:sp>
    </p:spTree>
    <p:extLst>
      <p:ext uri="{BB962C8B-B14F-4D97-AF65-F5344CB8AC3E}">
        <p14:creationId xmlns:p14="http://schemas.microsoft.com/office/powerpoint/2010/main" val="1782073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CB1B-B15A-45CD-94E9-C2D51D213519}"/>
              </a:ext>
            </a:extLst>
          </p:cNvPr>
          <p:cNvSpPr>
            <a:spLocks noGrp="1"/>
          </p:cNvSpPr>
          <p:nvPr>
            <p:ph type="ctrTitle"/>
          </p:nvPr>
        </p:nvSpPr>
        <p:spPr/>
        <p:txBody>
          <a:bodyPr>
            <a:noAutofit/>
          </a:bodyPr>
          <a:lstStyle/>
          <a:p>
            <a:r>
              <a:rPr lang="nl-BE" sz="10300" b="1" dirty="0">
                <a:solidFill>
                  <a:srgbClr val="7FFFD4"/>
                </a:solidFill>
              </a:rPr>
              <a:t>Game Of Life</a:t>
            </a:r>
            <a:endParaRPr lang="en-US" sz="10300" b="1" dirty="0">
              <a:solidFill>
                <a:srgbClr val="7FFFD4"/>
              </a:solidFill>
            </a:endParaRPr>
          </a:p>
        </p:txBody>
      </p:sp>
      <p:sp>
        <p:nvSpPr>
          <p:cNvPr id="3" name="Subtitle 2">
            <a:extLst>
              <a:ext uri="{FF2B5EF4-FFF2-40B4-BE49-F238E27FC236}">
                <a16:creationId xmlns:a16="http://schemas.microsoft.com/office/drawing/2014/main" id="{A71B1FF9-B369-4AC5-9536-6FE9740573BA}"/>
              </a:ext>
            </a:extLst>
          </p:cNvPr>
          <p:cNvSpPr>
            <a:spLocks noGrp="1"/>
          </p:cNvSpPr>
          <p:nvPr>
            <p:ph type="subTitle" idx="1"/>
          </p:nvPr>
        </p:nvSpPr>
        <p:spPr/>
        <p:txBody>
          <a:bodyPr>
            <a:normAutofit fontScale="92500" lnSpcReduction="10000"/>
          </a:bodyPr>
          <a:lstStyle/>
          <a:p>
            <a:r>
              <a:rPr lang="nl-BE" sz="3600" b="1" dirty="0">
                <a:solidFill>
                  <a:srgbClr val="7FFFD4"/>
                </a:solidFill>
              </a:rPr>
              <a:t>Sven Leys – Tom Claessen</a:t>
            </a:r>
          </a:p>
          <a:p>
            <a:r>
              <a:rPr lang="nl-BE" sz="3600" b="1" dirty="0">
                <a:solidFill>
                  <a:srgbClr val="7FFFD4"/>
                </a:solidFill>
              </a:rPr>
              <a:t>2019</a:t>
            </a:r>
          </a:p>
          <a:p>
            <a:r>
              <a:rPr lang="nl-BE" sz="3600" b="1" dirty="0">
                <a:solidFill>
                  <a:srgbClr val="7FFFD4"/>
                </a:solidFill>
              </a:rPr>
              <a:t> Javaprogramming 1: JavaFX Project </a:t>
            </a:r>
            <a:endParaRPr lang="en-US" sz="3600" b="1" dirty="0">
              <a:solidFill>
                <a:srgbClr val="7FFFD4"/>
              </a:solidFill>
            </a:endParaRPr>
          </a:p>
        </p:txBody>
      </p:sp>
    </p:spTree>
    <p:extLst>
      <p:ext uri="{BB962C8B-B14F-4D97-AF65-F5344CB8AC3E}">
        <p14:creationId xmlns:p14="http://schemas.microsoft.com/office/powerpoint/2010/main" val="48854598"/>
      </p:ext>
    </p:extLst>
  </p:cSld>
  <p:clrMapOvr>
    <a:masterClrMapping/>
  </p:clrMapOvr>
  <mc:AlternateContent xmlns:mc="http://schemas.openxmlformats.org/markup-compatibility/2006">
    <mc:Choice xmlns:p14="http://schemas.microsoft.com/office/powerpoint/2010/main" Requires="p14">
      <p:transition spd="slow" p14:dur="2000" advTm="924"/>
    </mc:Choice>
    <mc:Fallback>
      <p:transition spd="slow" advTm="9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Startscherm – Validaties: kleur</a:t>
            </a:r>
            <a:endParaRPr lang="en-US" dirty="0"/>
          </a:p>
        </p:txBody>
      </p:sp>
      <p:pic>
        <p:nvPicPr>
          <p:cNvPr id="6" name="Picture 5">
            <a:extLst>
              <a:ext uri="{FF2B5EF4-FFF2-40B4-BE49-F238E27FC236}">
                <a16:creationId xmlns:a16="http://schemas.microsoft.com/office/drawing/2014/main" id="{2C8BDF77-A419-4708-97F6-FDA7EC141E1B}"/>
              </a:ext>
            </a:extLst>
          </p:cNvPr>
          <p:cNvPicPr>
            <a:picLocks noChangeAspect="1"/>
          </p:cNvPicPr>
          <p:nvPr/>
        </p:nvPicPr>
        <p:blipFill>
          <a:blip r:embed="rId3"/>
          <a:stretch>
            <a:fillRect/>
          </a:stretch>
        </p:blipFill>
        <p:spPr>
          <a:xfrm>
            <a:off x="2411086" y="699795"/>
            <a:ext cx="7626616" cy="5958989"/>
          </a:xfrm>
          <a:prstGeom prst="rect">
            <a:avLst/>
          </a:prstGeom>
        </p:spPr>
      </p:pic>
      <p:sp>
        <p:nvSpPr>
          <p:cNvPr id="9" name="Rectangle 8">
            <a:extLst>
              <a:ext uri="{FF2B5EF4-FFF2-40B4-BE49-F238E27FC236}">
                <a16:creationId xmlns:a16="http://schemas.microsoft.com/office/drawing/2014/main" id="{B3CE4E87-A046-42A0-8E7D-FE0D7837AECC}"/>
              </a:ext>
            </a:extLst>
          </p:cNvPr>
          <p:cNvSpPr/>
          <p:nvPr/>
        </p:nvSpPr>
        <p:spPr>
          <a:xfrm>
            <a:off x="4946922" y="699795"/>
            <a:ext cx="2554945" cy="595899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073441"/>
      </p:ext>
    </p:extLst>
  </p:cSld>
  <p:clrMapOvr>
    <a:masterClrMapping/>
  </p:clrMapOvr>
  <mc:AlternateContent xmlns:mc="http://schemas.openxmlformats.org/markup-compatibility/2006">
    <mc:Choice xmlns:p14="http://schemas.microsoft.com/office/powerpoint/2010/main" Requires="p14">
      <p:transition spd="slow" p14:dur="2000" advTm="1311"/>
    </mc:Choice>
    <mc:Fallback>
      <p:transition spd="slow" advTm="131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Startscherm – Validaties: kleur</a:t>
            </a:r>
            <a:endParaRPr lang="en-US" dirty="0"/>
          </a:p>
        </p:txBody>
      </p:sp>
      <p:pic>
        <p:nvPicPr>
          <p:cNvPr id="3" name="Picture 2">
            <a:extLst>
              <a:ext uri="{FF2B5EF4-FFF2-40B4-BE49-F238E27FC236}">
                <a16:creationId xmlns:a16="http://schemas.microsoft.com/office/drawing/2014/main" id="{F834F977-CAA9-402D-BACB-2D2D9463D7CE}"/>
              </a:ext>
            </a:extLst>
          </p:cNvPr>
          <p:cNvPicPr>
            <a:picLocks noChangeAspect="1"/>
          </p:cNvPicPr>
          <p:nvPr/>
        </p:nvPicPr>
        <p:blipFill>
          <a:blip r:embed="rId3"/>
          <a:stretch>
            <a:fillRect/>
          </a:stretch>
        </p:blipFill>
        <p:spPr>
          <a:xfrm>
            <a:off x="2406611" y="699795"/>
            <a:ext cx="7557923" cy="5958990"/>
          </a:xfrm>
          <a:prstGeom prst="rect">
            <a:avLst/>
          </a:prstGeom>
        </p:spPr>
      </p:pic>
      <p:sp>
        <p:nvSpPr>
          <p:cNvPr id="9" name="Rectangle 8">
            <a:extLst>
              <a:ext uri="{FF2B5EF4-FFF2-40B4-BE49-F238E27FC236}">
                <a16:creationId xmlns:a16="http://schemas.microsoft.com/office/drawing/2014/main" id="{B3CE4E87-A046-42A0-8E7D-FE0D7837AECC}"/>
              </a:ext>
            </a:extLst>
          </p:cNvPr>
          <p:cNvSpPr/>
          <p:nvPr/>
        </p:nvSpPr>
        <p:spPr>
          <a:xfrm>
            <a:off x="4946922" y="699795"/>
            <a:ext cx="2554945" cy="595899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188222"/>
      </p:ext>
    </p:extLst>
  </p:cSld>
  <p:clrMapOvr>
    <a:masterClrMapping/>
  </p:clrMapOvr>
  <mc:AlternateContent xmlns:mc="http://schemas.openxmlformats.org/markup-compatibility/2006">
    <mc:Choice xmlns:p14="http://schemas.microsoft.com/office/powerpoint/2010/main" Requires="p14">
      <p:transition spd="slow" p14:dur="2000" advTm="424"/>
    </mc:Choice>
    <mc:Fallback>
      <p:transition spd="slow" advTm="4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Startscherm – Hiscores</a:t>
            </a:r>
            <a:endParaRPr lang="en-US" dirty="0"/>
          </a:p>
        </p:txBody>
      </p:sp>
      <p:pic>
        <p:nvPicPr>
          <p:cNvPr id="4" name="Picture 3">
            <a:extLst>
              <a:ext uri="{FF2B5EF4-FFF2-40B4-BE49-F238E27FC236}">
                <a16:creationId xmlns:a16="http://schemas.microsoft.com/office/drawing/2014/main" id="{BEB73AF3-1605-4203-B6B2-A21293D2B399}"/>
              </a:ext>
            </a:extLst>
          </p:cNvPr>
          <p:cNvPicPr>
            <a:picLocks noChangeAspect="1"/>
          </p:cNvPicPr>
          <p:nvPr/>
        </p:nvPicPr>
        <p:blipFill>
          <a:blip r:embed="rId4"/>
          <a:stretch>
            <a:fillRect/>
          </a:stretch>
        </p:blipFill>
        <p:spPr>
          <a:xfrm>
            <a:off x="2114211" y="794326"/>
            <a:ext cx="7601353" cy="5969843"/>
          </a:xfrm>
          <a:prstGeom prst="rect">
            <a:avLst/>
          </a:prstGeom>
        </p:spPr>
      </p:pic>
      <p:sp>
        <p:nvSpPr>
          <p:cNvPr id="6" name="Rectangle 5">
            <a:extLst>
              <a:ext uri="{FF2B5EF4-FFF2-40B4-BE49-F238E27FC236}">
                <a16:creationId xmlns:a16="http://schemas.microsoft.com/office/drawing/2014/main" id="{1F3D0AEA-1103-473A-82CD-5278A1E6233B}"/>
              </a:ext>
            </a:extLst>
          </p:cNvPr>
          <p:cNvSpPr/>
          <p:nvPr/>
        </p:nvSpPr>
        <p:spPr>
          <a:xfrm>
            <a:off x="7160619" y="794326"/>
            <a:ext cx="2554945" cy="595899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fbeelding 4">
            <a:extLst>
              <a:ext uri="{FF2B5EF4-FFF2-40B4-BE49-F238E27FC236}">
                <a16:creationId xmlns:a16="http://schemas.microsoft.com/office/drawing/2014/main" id="{26F4CF88-361A-49C1-8175-41689998D8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81" y="1868820"/>
            <a:ext cx="6624944" cy="2499979"/>
          </a:xfrm>
          <a:prstGeom prst="rect">
            <a:avLst/>
          </a:prstGeom>
          <a:effectLst>
            <a:outerShdw blurRad="165100" dist="330200" dir="3660000" algn="ctr" rotWithShape="0">
              <a:schemeClr val="tx1"/>
            </a:outerShdw>
          </a:effectLst>
        </p:spPr>
      </p:pic>
    </p:spTree>
    <p:custDataLst>
      <p:tags r:id="rId1"/>
    </p:custDataLst>
    <p:extLst>
      <p:ext uri="{BB962C8B-B14F-4D97-AF65-F5344CB8AC3E}">
        <p14:creationId xmlns:p14="http://schemas.microsoft.com/office/powerpoint/2010/main" val="2405144009"/>
      </p:ext>
    </p:extLst>
  </p:cSld>
  <p:clrMapOvr>
    <a:masterClrMapping/>
  </p:clrMapOvr>
  <mc:AlternateContent xmlns:mc="http://schemas.openxmlformats.org/markup-compatibility/2006">
    <mc:Choice xmlns:p14="http://schemas.microsoft.com/office/powerpoint/2010/main" Requires="p14">
      <p:transition spd="slow" p14:dur="2000" advTm="101119"/>
    </mc:Choice>
    <mc:Fallback>
      <p:transition spd="slow" advTm="1011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Simulatie &amp; Configscherm</a:t>
            </a:r>
            <a:endParaRPr lang="en-US" dirty="0"/>
          </a:p>
        </p:txBody>
      </p:sp>
      <p:pic>
        <p:nvPicPr>
          <p:cNvPr id="5" name="Picture 4">
            <a:extLst>
              <a:ext uri="{FF2B5EF4-FFF2-40B4-BE49-F238E27FC236}">
                <a16:creationId xmlns:a16="http://schemas.microsoft.com/office/drawing/2014/main" id="{02DC6333-6F62-4970-90C6-89DA092748DA}"/>
              </a:ext>
            </a:extLst>
          </p:cNvPr>
          <p:cNvPicPr>
            <a:picLocks noChangeAspect="1"/>
          </p:cNvPicPr>
          <p:nvPr/>
        </p:nvPicPr>
        <p:blipFill>
          <a:blip r:embed="rId3"/>
          <a:stretch>
            <a:fillRect/>
          </a:stretch>
        </p:blipFill>
        <p:spPr>
          <a:xfrm>
            <a:off x="2365205" y="742479"/>
            <a:ext cx="7461589" cy="5830959"/>
          </a:xfrm>
          <a:prstGeom prst="rect">
            <a:avLst/>
          </a:prstGeom>
        </p:spPr>
      </p:pic>
    </p:spTree>
    <p:extLst>
      <p:ext uri="{BB962C8B-B14F-4D97-AF65-F5344CB8AC3E}">
        <p14:creationId xmlns:p14="http://schemas.microsoft.com/office/powerpoint/2010/main" val="428640722"/>
      </p:ext>
    </p:extLst>
  </p:cSld>
  <p:clrMapOvr>
    <a:masterClrMapping/>
  </p:clrMapOvr>
  <mc:AlternateContent xmlns:mc="http://schemas.openxmlformats.org/markup-compatibility/2006">
    <mc:Choice xmlns:p14="http://schemas.microsoft.com/office/powerpoint/2010/main" Requires="p14">
      <p:transition spd="slow" p14:dur="2000" advTm="4223"/>
    </mc:Choice>
    <mc:Fallback>
      <p:transition spd="slow" advTm="422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Simulatie &amp; Configscherm</a:t>
            </a:r>
            <a:endParaRPr lang="en-US" dirty="0"/>
          </a:p>
        </p:txBody>
      </p:sp>
      <p:sp>
        <p:nvSpPr>
          <p:cNvPr id="7" name="Rectangle 6">
            <a:extLst>
              <a:ext uri="{FF2B5EF4-FFF2-40B4-BE49-F238E27FC236}">
                <a16:creationId xmlns:a16="http://schemas.microsoft.com/office/drawing/2014/main" id="{E033B0C7-31AE-44D5-9BDD-67966E4EE1B1}"/>
              </a:ext>
            </a:extLst>
          </p:cNvPr>
          <p:cNvSpPr/>
          <p:nvPr/>
        </p:nvSpPr>
        <p:spPr>
          <a:xfrm>
            <a:off x="2701079" y="6017939"/>
            <a:ext cx="1630776" cy="289838"/>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C8E13B5-54E5-435C-9419-5BFF1AB82D0D}"/>
              </a:ext>
            </a:extLst>
          </p:cNvPr>
          <p:cNvPicPr>
            <a:picLocks noChangeAspect="1"/>
          </p:cNvPicPr>
          <p:nvPr/>
        </p:nvPicPr>
        <p:blipFill>
          <a:blip r:embed="rId3"/>
          <a:stretch>
            <a:fillRect/>
          </a:stretch>
        </p:blipFill>
        <p:spPr>
          <a:xfrm>
            <a:off x="2451460" y="700704"/>
            <a:ext cx="7289079" cy="5748530"/>
          </a:xfrm>
          <a:prstGeom prst="rect">
            <a:avLst/>
          </a:prstGeom>
        </p:spPr>
      </p:pic>
      <p:sp>
        <p:nvSpPr>
          <p:cNvPr id="10" name="Rectangle 9">
            <a:extLst>
              <a:ext uri="{FF2B5EF4-FFF2-40B4-BE49-F238E27FC236}">
                <a16:creationId xmlns:a16="http://schemas.microsoft.com/office/drawing/2014/main" id="{4B51BC87-B070-47C4-B655-8FF768A1B267}"/>
              </a:ext>
            </a:extLst>
          </p:cNvPr>
          <p:cNvSpPr/>
          <p:nvPr/>
        </p:nvSpPr>
        <p:spPr>
          <a:xfrm>
            <a:off x="8358178" y="2026267"/>
            <a:ext cx="701739" cy="517503"/>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34741D-A811-4CFA-9FB9-E4947483F814}"/>
              </a:ext>
            </a:extLst>
          </p:cNvPr>
          <p:cNvSpPr/>
          <p:nvPr/>
        </p:nvSpPr>
        <p:spPr>
          <a:xfrm>
            <a:off x="4256689" y="1919915"/>
            <a:ext cx="367862" cy="415425"/>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030BE5-0399-4F39-BA65-D2E963A1BF81}"/>
              </a:ext>
            </a:extLst>
          </p:cNvPr>
          <p:cNvSpPr/>
          <p:nvPr/>
        </p:nvSpPr>
        <p:spPr>
          <a:xfrm>
            <a:off x="5491654" y="6157296"/>
            <a:ext cx="719960" cy="291938"/>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291027"/>
      </p:ext>
    </p:extLst>
  </p:cSld>
  <p:clrMapOvr>
    <a:masterClrMapping/>
  </p:clrMapOvr>
  <mc:AlternateContent xmlns:mc="http://schemas.openxmlformats.org/markup-compatibility/2006">
    <mc:Choice xmlns:p14="http://schemas.microsoft.com/office/powerpoint/2010/main" Requires="p14">
      <p:transition spd="slow" p14:dur="2000" advTm="1464"/>
    </mc:Choice>
    <mc:Fallback>
      <p:transition spd="slow" advTm="146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Simulatie &amp; Configscherm – Save &amp; Load</a:t>
            </a:r>
            <a:endParaRPr lang="en-US" dirty="0"/>
          </a:p>
        </p:txBody>
      </p:sp>
      <p:pic>
        <p:nvPicPr>
          <p:cNvPr id="3" name="Picture 2">
            <a:extLst>
              <a:ext uri="{FF2B5EF4-FFF2-40B4-BE49-F238E27FC236}">
                <a16:creationId xmlns:a16="http://schemas.microsoft.com/office/drawing/2014/main" id="{52BAD310-BF98-4B9E-B329-62FF45CF926B}"/>
              </a:ext>
            </a:extLst>
          </p:cNvPr>
          <p:cNvPicPr>
            <a:picLocks noChangeAspect="1"/>
          </p:cNvPicPr>
          <p:nvPr/>
        </p:nvPicPr>
        <p:blipFill>
          <a:blip r:embed="rId4"/>
          <a:stretch>
            <a:fillRect/>
          </a:stretch>
        </p:blipFill>
        <p:spPr>
          <a:xfrm>
            <a:off x="2602411" y="773458"/>
            <a:ext cx="7349081" cy="5668888"/>
          </a:xfrm>
          <a:prstGeom prst="rect">
            <a:avLst/>
          </a:prstGeom>
        </p:spPr>
      </p:pic>
      <p:sp>
        <p:nvSpPr>
          <p:cNvPr id="7" name="Rectangle 6">
            <a:extLst>
              <a:ext uri="{FF2B5EF4-FFF2-40B4-BE49-F238E27FC236}">
                <a16:creationId xmlns:a16="http://schemas.microsoft.com/office/drawing/2014/main" id="{E033B0C7-31AE-44D5-9BDD-67966E4EE1B1}"/>
              </a:ext>
            </a:extLst>
          </p:cNvPr>
          <p:cNvSpPr/>
          <p:nvPr/>
        </p:nvSpPr>
        <p:spPr>
          <a:xfrm>
            <a:off x="8460748" y="1115613"/>
            <a:ext cx="1334893" cy="755228"/>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030BE5-0399-4F39-BA65-D2E963A1BF81}"/>
              </a:ext>
            </a:extLst>
          </p:cNvPr>
          <p:cNvSpPr/>
          <p:nvPr/>
        </p:nvSpPr>
        <p:spPr>
          <a:xfrm>
            <a:off x="4267199" y="6152508"/>
            <a:ext cx="1502979" cy="289838"/>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fbeelding 4">
            <a:extLst>
              <a:ext uri="{FF2B5EF4-FFF2-40B4-BE49-F238E27FC236}">
                <a16:creationId xmlns:a16="http://schemas.microsoft.com/office/drawing/2014/main" id="{F0A8659D-D553-438C-A8D5-6BCE019869B7}"/>
              </a:ext>
            </a:extLst>
          </p:cNvPr>
          <p:cNvPicPr>
            <a:picLocks noChangeAspect="1"/>
          </p:cNvPicPr>
          <p:nvPr/>
        </p:nvPicPr>
        <p:blipFill rotWithShape="1">
          <a:blip r:embed="rId5"/>
          <a:srcRect l="22578" t="12368" r="1988" b="24613"/>
          <a:stretch/>
        </p:blipFill>
        <p:spPr>
          <a:xfrm>
            <a:off x="1339800" y="1268492"/>
            <a:ext cx="9360000" cy="4356000"/>
          </a:xfrm>
          <a:prstGeom prst="rect">
            <a:avLst/>
          </a:prstGeom>
          <a:effectLst>
            <a:outerShdw blurRad="228600" dist="203200" dir="2220000" algn="ctr" rotWithShape="0">
              <a:schemeClr val="tx1"/>
            </a:outerShdw>
          </a:effectLst>
        </p:spPr>
      </p:pic>
    </p:spTree>
    <p:custDataLst>
      <p:tags r:id="rId1"/>
    </p:custDataLst>
    <p:extLst>
      <p:ext uri="{BB962C8B-B14F-4D97-AF65-F5344CB8AC3E}">
        <p14:creationId xmlns:p14="http://schemas.microsoft.com/office/powerpoint/2010/main" val="3716182895"/>
      </p:ext>
    </p:extLst>
  </p:cSld>
  <p:clrMapOvr>
    <a:masterClrMapping/>
  </p:clrMapOvr>
  <mc:AlternateContent xmlns:mc="http://schemas.openxmlformats.org/markup-compatibility/2006">
    <mc:Choice xmlns:p14="http://schemas.microsoft.com/office/powerpoint/2010/main" Requires="p14">
      <p:transition spd="slow" p14:dur="2000" advTm="3880"/>
    </mc:Choice>
    <mc:Fallback>
      <p:transition spd="slow" advTm="3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normAutofit/>
          </a:bodyPr>
          <a:lstStyle/>
          <a:p>
            <a:pPr algn="ctr"/>
            <a:r>
              <a:rPr lang="nl-BE" sz="4000" dirty="0"/>
              <a:t>Simulatie &amp; Configscherm – Grid Size en Speed</a:t>
            </a:r>
            <a:endParaRPr lang="en-US" sz="4000" dirty="0"/>
          </a:p>
        </p:txBody>
      </p:sp>
      <p:pic>
        <p:nvPicPr>
          <p:cNvPr id="4" name="Picture 3">
            <a:extLst>
              <a:ext uri="{FF2B5EF4-FFF2-40B4-BE49-F238E27FC236}">
                <a16:creationId xmlns:a16="http://schemas.microsoft.com/office/drawing/2014/main" id="{A6D22717-D6D7-4D78-9A3A-DF86CD9B50AE}"/>
              </a:ext>
            </a:extLst>
          </p:cNvPr>
          <p:cNvPicPr>
            <a:picLocks noChangeAspect="1"/>
          </p:cNvPicPr>
          <p:nvPr/>
        </p:nvPicPr>
        <p:blipFill>
          <a:blip r:embed="rId3"/>
          <a:stretch>
            <a:fillRect/>
          </a:stretch>
        </p:blipFill>
        <p:spPr>
          <a:xfrm>
            <a:off x="2829736" y="828246"/>
            <a:ext cx="6933099" cy="5412683"/>
          </a:xfrm>
          <a:prstGeom prst="rect">
            <a:avLst/>
          </a:prstGeom>
        </p:spPr>
      </p:pic>
      <p:sp>
        <p:nvSpPr>
          <p:cNvPr id="5" name="Rectangle 4">
            <a:extLst>
              <a:ext uri="{FF2B5EF4-FFF2-40B4-BE49-F238E27FC236}">
                <a16:creationId xmlns:a16="http://schemas.microsoft.com/office/drawing/2014/main" id="{D5788A8E-89CD-4E48-89BC-BBA613ABE394}"/>
              </a:ext>
            </a:extLst>
          </p:cNvPr>
          <p:cNvSpPr/>
          <p:nvPr/>
        </p:nvSpPr>
        <p:spPr>
          <a:xfrm>
            <a:off x="2829736" y="5623034"/>
            <a:ext cx="1630776" cy="551639"/>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78663"/>
      </p:ext>
    </p:extLst>
  </p:cSld>
  <p:clrMapOvr>
    <a:masterClrMapping/>
  </p:clrMapOvr>
  <mc:AlternateContent xmlns:mc="http://schemas.openxmlformats.org/markup-compatibility/2006">
    <mc:Choice xmlns:p14="http://schemas.microsoft.com/office/powerpoint/2010/main" Requires="p14">
      <p:transition spd="slow" p14:dur="2000" advTm="3560"/>
    </mc:Choice>
    <mc:Fallback>
      <p:transition spd="slow" advTm="356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Simulatie &amp; Configscherm – Grid size</a:t>
            </a:r>
            <a:endParaRPr lang="en-US" dirty="0"/>
          </a:p>
        </p:txBody>
      </p:sp>
      <p:pic>
        <p:nvPicPr>
          <p:cNvPr id="3" name="Picture 2">
            <a:extLst>
              <a:ext uri="{FF2B5EF4-FFF2-40B4-BE49-F238E27FC236}">
                <a16:creationId xmlns:a16="http://schemas.microsoft.com/office/drawing/2014/main" id="{B28FD311-C411-419E-8AA5-0459547C2647}"/>
              </a:ext>
            </a:extLst>
          </p:cNvPr>
          <p:cNvPicPr>
            <a:picLocks noChangeAspect="1"/>
          </p:cNvPicPr>
          <p:nvPr/>
        </p:nvPicPr>
        <p:blipFill>
          <a:blip r:embed="rId3"/>
          <a:stretch>
            <a:fillRect/>
          </a:stretch>
        </p:blipFill>
        <p:spPr>
          <a:xfrm>
            <a:off x="2565101" y="767255"/>
            <a:ext cx="7379404" cy="5707119"/>
          </a:xfrm>
          <a:prstGeom prst="rect">
            <a:avLst/>
          </a:prstGeom>
        </p:spPr>
      </p:pic>
      <p:sp>
        <p:nvSpPr>
          <p:cNvPr id="6" name="Rectangle 5">
            <a:extLst>
              <a:ext uri="{FF2B5EF4-FFF2-40B4-BE49-F238E27FC236}">
                <a16:creationId xmlns:a16="http://schemas.microsoft.com/office/drawing/2014/main" id="{30B8702F-758F-4FE7-9721-12D149DB4869}"/>
              </a:ext>
            </a:extLst>
          </p:cNvPr>
          <p:cNvSpPr/>
          <p:nvPr/>
        </p:nvSpPr>
        <p:spPr>
          <a:xfrm>
            <a:off x="2565100" y="5696607"/>
            <a:ext cx="1712609" cy="777767"/>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159801"/>
      </p:ext>
    </p:extLst>
  </p:cSld>
  <p:clrMapOvr>
    <a:masterClrMapping/>
  </p:clrMapOvr>
  <mc:AlternateContent xmlns:mc="http://schemas.openxmlformats.org/markup-compatibility/2006">
    <mc:Choice xmlns:p14="http://schemas.microsoft.com/office/powerpoint/2010/main" Requires="p14">
      <p:transition spd="slow" p14:dur="2000" advTm="1358"/>
    </mc:Choice>
    <mc:Fallback>
      <p:transition spd="slow" advTm="135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Simulatie &amp; Configscherm – Simulatie</a:t>
            </a:r>
            <a:endParaRPr lang="en-US" dirty="0"/>
          </a:p>
        </p:txBody>
      </p:sp>
      <p:pic>
        <p:nvPicPr>
          <p:cNvPr id="4" name="Picture 3">
            <a:extLst>
              <a:ext uri="{FF2B5EF4-FFF2-40B4-BE49-F238E27FC236}">
                <a16:creationId xmlns:a16="http://schemas.microsoft.com/office/drawing/2014/main" id="{0487E8F1-EE7A-4747-BA6D-8A7E14D4B207}"/>
              </a:ext>
            </a:extLst>
          </p:cNvPr>
          <p:cNvPicPr>
            <a:picLocks noChangeAspect="1"/>
          </p:cNvPicPr>
          <p:nvPr/>
        </p:nvPicPr>
        <p:blipFill>
          <a:blip r:embed="rId4"/>
          <a:stretch>
            <a:fillRect/>
          </a:stretch>
        </p:blipFill>
        <p:spPr>
          <a:xfrm>
            <a:off x="2509203" y="767254"/>
            <a:ext cx="7173594" cy="5554195"/>
          </a:xfrm>
          <a:prstGeom prst="rect">
            <a:avLst/>
          </a:prstGeom>
        </p:spPr>
      </p:pic>
      <p:sp>
        <p:nvSpPr>
          <p:cNvPr id="6" name="Rectangle 5">
            <a:extLst>
              <a:ext uri="{FF2B5EF4-FFF2-40B4-BE49-F238E27FC236}">
                <a16:creationId xmlns:a16="http://schemas.microsoft.com/office/drawing/2014/main" id="{15A36904-66F7-461B-8B25-8197BFA6DF79}"/>
              </a:ext>
            </a:extLst>
          </p:cNvPr>
          <p:cNvSpPr/>
          <p:nvPr/>
        </p:nvSpPr>
        <p:spPr>
          <a:xfrm>
            <a:off x="4212597" y="5654565"/>
            <a:ext cx="2051569" cy="352098"/>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2DE5450D-09B2-45A6-A23E-E8C3CA6EDDCF}"/>
              </a:ext>
            </a:extLst>
          </p:cNvPr>
          <p:cNvSpPr>
            <a:spLocks noChangeArrowheads="1"/>
          </p:cNvSpPr>
          <p:nvPr/>
        </p:nvSpPr>
        <p:spPr bwMode="auto">
          <a:xfrm>
            <a:off x="482600" y="447515"/>
            <a:ext cx="11252200" cy="5016758"/>
          </a:xfrm>
          <a:prstGeom prst="rect">
            <a:avLst/>
          </a:prstGeom>
          <a:solidFill>
            <a:srgbClr val="2B2B2B"/>
          </a:solidFill>
          <a:ln>
            <a:noFill/>
          </a:ln>
          <a:effectLst>
            <a:outerShdw blurRad="596900" dist="419100"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private </a:t>
            </a:r>
            <a:r>
              <a:rPr kumimoji="0" lang="nl-BE" altLang="nl-BE" sz="16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void</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initGameLoop</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updateInterval</a:t>
            </a:r>
            <a:r>
              <a:rPr kumimoji="0" lang="nl-BE" altLang="nl-BE" sz="16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START_INTERVAL</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gameLoop</a:t>
            </a:r>
            <a:r>
              <a:rPr kumimoji="0" lang="nl-BE" altLang="nl-BE" sz="16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new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AnimationTimer</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long </a:t>
            </a:r>
            <a:r>
              <a:rPr kumimoji="0" lang="nl-BE" altLang="nl-BE" sz="16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laatsteUpdate</a:t>
            </a:r>
            <a:r>
              <a:rPr kumimoji="0" lang="nl-BE" altLang="nl-BE" sz="16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BBB529"/>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err="1">
                <a:ln>
                  <a:noFill/>
                </a:ln>
                <a:solidFill>
                  <a:srgbClr val="BBB529"/>
                </a:solidFill>
                <a:effectLst/>
                <a:latin typeface="Courier New" panose="02070309020205020404" pitchFamily="49" charset="0"/>
                <a:cs typeface="Courier New" panose="02070309020205020404" pitchFamily="49" charset="0"/>
              </a:rPr>
              <a:t>Override</a:t>
            </a:r>
            <a:br>
              <a:rPr kumimoji="0" lang="nl-BE" altLang="nl-BE" sz="1600" b="0" i="0" u="none" strike="noStrike" cap="none" normalizeH="0" baseline="0" dirty="0">
                <a:ln>
                  <a:noFill/>
                </a:ln>
                <a:solidFill>
                  <a:srgbClr val="BBB529"/>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BBB529"/>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public </a:t>
            </a:r>
            <a:r>
              <a:rPr kumimoji="0" lang="nl-BE" altLang="nl-BE" sz="16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void</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FFC66D"/>
                </a:solidFill>
                <a:effectLst/>
                <a:latin typeface="Courier New" panose="02070309020205020404" pitchFamily="49" charset="0"/>
                <a:cs typeface="Courier New" panose="02070309020205020404" pitchFamily="49" charset="0"/>
              </a:rPr>
              <a:t>handle</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long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now</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if</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now</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nl-BE" altLang="nl-BE" sz="16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laatsteUpdate</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&gt;= </a:t>
            </a:r>
            <a:r>
              <a:rPr kumimoji="0" lang="nl-BE" altLang="nl-BE" sz="16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updateInterval</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try</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checkRunningConditions</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catch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GOLException</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 {</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showMessage</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e.getMessage</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updateModel</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updateView</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laatsteUpdate</a:t>
            </a:r>
            <a:r>
              <a:rPr kumimoji="0" lang="nl-BE" altLang="nl-BE" sz="16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now</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gameLoop</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.start</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nl-BE" altLang="nl-BE" sz="1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2E2BD22-69E7-43B6-B06B-0A78DF4B3424}"/>
              </a:ext>
            </a:extLst>
          </p:cNvPr>
          <p:cNvSpPr>
            <a:spLocks noChangeArrowheads="1"/>
          </p:cNvSpPr>
          <p:nvPr/>
        </p:nvSpPr>
        <p:spPr bwMode="auto">
          <a:xfrm>
            <a:off x="3104564" y="1274553"/>
            <a:ext cx="6578233" cy="1508105"/>
          </a:xfrm>
          <a:prstGeom prst="rect">
            <a:avLst/>
          </a:prstGeom>
          <a:solidFill>
            <a:srgbClr val="2B2B2B"/>
          </a:solidFill>
          <a:ln>
            <a:noFill/>
          </a:ln>
          <a:effectLst>
            <a:outerShdw blurRad="431800" dist="279400" dir="4020000" sx="101000" sy="101000" algn="tl" rotWithShape="0">
              <a:prstClr val="black">
                <a:alpha val="82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private </a:t>
            </a:r>
            <a:r>
              <a:rPr kumimoji="0" lang="nl-BE" altLang="nl-BE" sz="16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final</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int </a:t>
            </a:r>
            <a:r>
              <a:rPr kumimoji="0" lang="nl-BE" altLang="nl-BE" sz="16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PREVIOUSPOSITIONS_MAP_MAX_SIZE</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250</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private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Map&lt;Integer</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int</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[][]&gt; </a:t>
            </a:r>
            <a:r>
              <a:rPr kumimoji="0" lang="nl-BE" altLang="nl-BE" sz="16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previousPositionsMap</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nl-BE" altLang="nl-BE" sz="1600"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l-BE" altLang="nl-BE"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CC88250-EB6C-4E2E-94C1-E42FDBD69722}"/>
              </a:ext>
            </a:extLst>
          </p:cNvPr>
          <p:cNvSpPr>
            <a:spLocks noChangeArrowheads="1"/>
          </p:cNvSpPr>
          <p:nvPr/>
        </p:nvSpPr>
        <p:spPr bwMode="auto">
          <a:xfrm>
            <a:off x="1538049" y="3770119"/>
            <a:ext cx="8963502" cy="1569660"/>
          </a:xfrm>
          <a:prstGeom prst="rect">
            <a:avLst/>
          </a:prstGeom>
          <a:solidFill>
            <a:srgbClr val="2B2B2B"/>
          </a:solidFill>
          <a:ln>
            <a:noFill/>
          </a:ln>
          <a:effectLst>
            <a:outerShdw blurRad="431800" dist="279400" dir="4020000" sx="101000" sy="101000" algn="tl" rotWithShape="0">
              <a:prstClr val="black">
                <a:alpha val="82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setPreviousPositionsMap</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new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LinkedHashMap</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&lt;Integer</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int</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[][]&gt;(){</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BBB529"/>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err="1">
                <a:ln>
                  <a:noFill/>
                </a:ln>
                <a:solidFill>
                  <a:srgbClr val="BBB529"/>
                </a:solidFill>
                <a:effectLst/>
                <a:latin typeface="Courier New" panose="02070309020205020404" pitchFamily="49" charset="0"/>
                <a:cs typeface="Courier New" panose="02070309020205020404" pitchFamily="49" charset="0"/>
              </a:rPr>
              <a:t>Override</a:t>
            </a:r>
            <a:br>
              <a:rPr kumimoji="0" lang="nl-BE" altLang="nl-BE" sz="1600" b="0" i="0" u="none" strike="noStrike" cap="none" normalizeH="0" baseline="0" dirty="0">
                <a:ln>
                  <a:noFill/>
                </a:ln>
                <a:solidFill>
                  <a:srgbClr val="BBB529"/>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BBB529"/>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protected</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boolean</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removeEldestEntry</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Map.Entry</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&lt;Integer</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int</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[][]&gt;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eldest</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return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size</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()&gt;</a:t>
            </a:r>
            <a:r>
              <a:rPr kumimoji="0" lang="nl-BE" altLang="nl-BE" sz="1600" b="0" i="0" u="none" strike="noStrike" cap="none" normalizeH="0" baseline="0" dirty="0">
                <a:ln>
                  <a:noFill/>
                </a:ln>
                <a:solidFill>
                  <a:srgbClr val="9876AA"/>
                </a:solidFill>
                <a:effectLst/>
                <a:latin typeface="Courier New" panose="02070309020205020404" pitchFamily="49" charset="0"/>
                <a:cs typeface="Courier New" panose="02070309020205020404" pitchFamily="49" charset="0"/>
              </a:rPr>
              <a:t>PREVIOUSPOSITIONS_MAP_MAX_SIZE</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nl-BE" altLang="nl-BE" sz="36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510319644"/>
      </p:ext>
    </p:extLst>
  </p:cSld>
  <p:clrMapOvr>
    <a:masterClrMapping/>
  </p:clrMapOvr>
  <mc:AlternateContent xmlns:mc="http://schemas.openxmlformats.org/markup-compatibility/2006">
    <mc:Choice xmlns:p14="http://schemas.microsoft.com/office/powerpoint/2010/main" Requires="p14">
      <p:transition spd="slow" p14:dur="2000" advTm="215974"/>
    </mc:Choice>
    <mc:Fallback>
      <p:transition spd="slow" advTm="2159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Simulatie &amp; Configscherm – Simulatie</a:t>
            </a:r>
            <a:endParaRPr lang="en-US" dirty="0"/>
          </a:p>
        </p:txBody>
      </p:sp>
      <p:pic>
        <p:nvPicPr>
          <p:cNvPr id="3" name="Picture 2">
            <a:extLst>
              <a:ext uri="{FF2B5EF4-FFF2-40B4-BE49-F238E27FC236}">
                <a16:creationId xmlns:a16="http://schemas.microsoft.com/office/drawing/2014/main" id="{03ECF03A-6875-4322-B100-BA8BC32A5C52}"/>
              </a:ext>
            </a:extLst>
          </p:cNvPr>
          <p:cNvPicPr>
            <a:picLocks noChangeAspect="1"/>
          </p:cNvPicPr>
          <p:nvPr/>
        </p:nvPicPr>
        <p:blipFill>
          <a:blip r:embed="rId3"/>
          <a:stretch>
            <a:fillRect/>
          </a:stretch>
        </p:blipFill>
        <p:spPr>
          <a:xfrm>
            <a:off x="2152308" y="723368"/>
            <a:ext cx="7887383" cy="6134632"/>
          </a:xfrm>
          <a:prstGeom prst="rect">
            <a:avLst/>
          </a:prstGeom>
        </p:spPr>
      </p:pic>
      <p:sp>
        <p:nvSpPr>
          <p:cNvPr id="6" name="Rectangle 5">
            <a:extLst>
              <a:ext uri="{FF2B5EF4-FFF2-40B4-BE49-F238E27FC236}">
                <a16:creationId xmlns:a16="http://schemas.microsoft.com/office/drawing/2014/main" id="{15A36904-66F7-461B-8B25-8197BFA6DF79}"/>
              </a:ext>
            </a:extLst>
          </p:cNvPr>
          <p:cNvSpPr/>
          <p:nvPr/>
        </p:nvSpPr>
        <p:spPr>
          <a:xfrm>
            <a:off x="6419769" y="6152243"/>
            <a:ext cx="3155155" cy="595398"/>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383413"/>
      </p:ext>
    </p:extLst>
  </p:cSld>
  <p:clrMapOvr>
    <a:masterClrMapping/>
  </p:clrMapOvr>
  <mc:AlternateContent xmlns:mc="http://schemas.openxmlformats.org/markup-compatibility/2006">
    <mc:Choice xmlns:p14="http://schemas.microsoft.com/office/powerpoint/2010/main" Requires="p14">
      <p:transition spd="slow" p14:dur="2000" advTm="27448"/>
    </mc:Choice>
    <mc:Fallback>
      <p:transition spd="slow" advTm="2744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523875" y="0"/>
            <a:ext cx="10515600" cy="1325563"/>
          </a:xfrm>
        </p:spPr>
        <p:txBody>
          <a:bodyPr/>
          <a:lstStyle/>
          <a:p>
            <a:pPr algn="ctr"/>
            <a:r>
              <a:rPr lang="nl-BE" dirty="0"/>
              <a:t>Over the game of life</a:t>
            </a:r>
            <a:endParaRPr lang="en-US" dirty="0"/>
          </a:p>
        </p:txBody>
      </p:sp>
      <p:pic>
        <p:nvPicPr>
          <p:cNvPr id="1026" name="Picture 2" descr="Afbeeldingsresultaat voor conway mathematician">
            <a:extLst>
              <a:ext uri="{FF2B5EF4-FFF2-40B4-BE49-F238E27FC236}">
                <a16:creationId xmlns:a16="http://schemas.microsoft.com/office/drawing/2014/main" id="{522BBC47-C8CF-4C1A-9007-9D7B41929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162050"/>
            <a:ext cx="58578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2BC917C-2177-4BEC-9A33-9909B635B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4250" y="2557462"/>
            <a:ext cx="4019550" cy="2143125"/>
          </a:xfrm>
          <a:prstGeom prst="rect">
            <a:avLst/>
          </a:prstGeom>
        </p:spPr>
      </p:pic>
    </p:spTree>
    <p:extLst>
      <p:ext uri="{BB962C8B-B14F-4D97-AF65-F5344CB8AC3E}">
        <p14:creationId xmlns:p14="http://schemas.microsoft.com/office/powerpoint/2010/main" val="4212126067"/>
      </p:ext>
    </p:extLst>
  </p:cSld>
  <p:clrMapOvr>
    <a:masterClrMapping/>
  </p:clrMapOvr>
  <mc:AlternateContent xmlns:mc="http://schemas.openxmlformats.org/markup-compatibility/2006">
    <mc:Choice xmlns:p14="http://schemas.microsoft.com/office/powerpoint/2010/main" Requires="p14">
      <p:transition spd="slow" p14:dur="2000" advTm="240"/>
    </mc:Choice>
    <mc:Fallback>
      <p:transition spd="slow" advTm="24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Simulatie &amp; Configscherm – Simulatie</a:t>
            </a:r>
            <a:endParaRPr lang="en-US" dirty="0"/>
          </a:p>
        </p:txBody>
      </p:sp>
      <p:pic>
        <p:nvPicPr>
          <p:cNvPr id="4" name="Picture 3">
            <a:extLst>
              <a:ext uri="{FF2B5EF4-FFF2-40B4-BE49-F238E27FC236}">
                <a16:creationId xmlns:a16="http://schemas.microsoft.com/office/drawing/2014/main" id="{7B567D77-0DF4-407D-B4ED-DA3594779E53}"/>
              </a:ext>
            </a:extLst>
          </p:cNvPr>
          <p:cNvPicPr>
            <a:picLocks noChangeAspect="1"/>
          </p:cNvPicPr>
          <p:nvPr/>
        </p:nvPicPr>
        <p:blipFill>
          <a:blip r:embed="rId4"/>
          <a:stretch>
            <a:fillRect/>
          </a:stretch>
        </p:blipFill>
        <p:spPr>
          <a:xfrm>
            <a:off x="2156118" y="748434"/>
            <a:ext cx="7387275" cy="5744071"/>
          </a:xfrm>
          <a:prstGeom prst="rect">
            <a:avLst/>
          </a:prstGeom>
        </p:spPr>
      </p:pic>
      <p:sp>
        <p:nvSpPr>
          <p:cNvPr id="6" name="Rectangle 5">
            <a:extLst>
              <a:ext uri="{FF2B5EF4-FFF2-40B4-BE49-F238E27FC236}">
                <a16:creationId xmlns:a16="http://schemas.microsoft.com/office/drawing/2014/main" id="{15A36904-66F7-461B-8B25-8197BFA6DF79}"/>
              </a:ext>
            </a:extLst>
          </p:cNvPr>
          <p:cNvSpPr/>
          <p:nvPr/>
        </p:nvSpPr>
        <p:spPr>
          <a:xfrm>
            <a:off x="3888828" y="1042988"/>
            <a:ext cx="2280744" cy="19969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0FF8E33F-6E24-4107-81D8-4DE9912412DF}"/>
              </a:ext>
            </a:extLst>
          </p:cNvPr>
          <p:cNvSpPr>
            <a:spLocks noChangeArrowheads="1"/>
          </p:cNvSpPr>
          <p:nvPr/>
        </p:nvSpPr>
        <p:spPr bwMode="auto">
          <a:xfrm>
            <a:off x="1587500" y="2190213"/>
            <a:ext cx="5511800" cy="1938992"/>
          </a:xfrm>
          <a:prstGeom prst="rect">
            <a:avLst/>
          </a:prstGeom>
          <a:solidFill>
            <a:srgbClr val="2B2B2B"/>
          </a:solidFill>
          <a:ln>
            <a:noFill/>
          </a:ln>
          <a:effectLst>
            <a:outerShdw blurRad="228600" dist="228600"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public </a:t>
            </a:r>
            <a:r>
              <a:rPr kumimoji="0" lang="nl-BE" altLang="nl-BE" sz="2400" b="0" i="0"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GOLException</a:t>
            </a:r>
            <a: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(String </a:t>
            </a:r>
            <a:r>
              <a:rPr kumimoji="0" lang="nl-BE" altLang="nl-BE" sz="2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message</a:t>
            </a:r>
            <a: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setMessage</a:t>
            </a:r>
            <a: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2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message</a:t>
            </a:r>
            <a: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2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2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2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GOLLogger.</a:t>
            </a:r>
            <a:r>
              <a:rPr kumimoji="0" lang="nl-BE" altLang="nl-BE" sz="2400" b="0" i="1"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log</a:t>
            </a:r>
            <a: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24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message</a:t>
            </a:r>
            <a: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24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nl-BE" altLang="nl-BE" sz="24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nl-BE" altLang="nl-BE" sz="24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nl-BE" altLang="nl-BE" sz="4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979809834"/>
      </p:ext>
    </p:extLst>
  </p:cSld>
  <p:clrMapOvr>
    <a:masterClrMapping/>
  </p:clrMapOvr>
  <mc:AlternateContent xmlns:mc="http://schemas.openxmlformats.org/markup-compatibility/2006">
    <mc:Choice xmlns:p14="http://schemas.microsoft.com/office/powerpoint/2010/main" Requires="p14">
      <p:transition spd="slow" p14:dur="2000" advTm="80751"/>
    </mc:Choice>
    <mc:Fallback>
      <p:transition spd="slow" advTm="807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943304" y="302897"/>
            <a:ext cx="10515600" cy="1325563"/>
          </a:xfrm>
        </p:spPr>
        <p:txBody>
          <a:bodyPr/>
          <a:lstStyle/>
          <a:p>
            <a:pPr algn="ctr"/>
            <a:r>
              <a:rPr lang="nl-BE" dirty="0"/>
              <a:t>Lessons Learned</a:t>
            </a:r>
            <a:endParaRPr lang="en-US" dirty="0"/>
          </a:p>
        </p:txBody>
      </p:sp>
      <p:pic>
        <p:nvPicPr>
          <p:cNvPr id="2056" name="Picture 8" descr="Afbeeldingsresultaat voor Lesson learned">
            <a:extLst>
              <a:ext uri="{FF2B5EF4-FFF2-40B4-BE49-F238E27FC236}">
                <a16:creationId xmlns:a16="http://schemas.microsoft.com/office/drawing/2014/main" id="{1486977A-C3E2-47E1-A303-5272AE40EED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3714" y="1451831"/>
            <a:ext cx="7477426" cy="497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35699"/>
      </p:ext>
    </p:extLst>
  </p:cSld>
  <p:clrMapOvr>
    <a:masterClrMapping/>
  </p:clrMapOvr>
  <mc:AlternateContent xmlns:mc="http://schemas.openxmlformats.org/markup-compatibility/2006">
    <mc:Choice xmlns:p14="http://schemas.microsoft.com/office/powerpoint/2010/main" Requires="p14">
      <p:transition spd="slow" p14:dur="2000" advTm="3382"/>
    </mc:Choice>
    <mc:Fallback>
      <p:transition spd="slow" advTm="338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F8E3-29D5-4969-A643-43EA33622E02}"/>
              </a:ext>
            </a:extLst>
          </p:cNvPr>
          <p:cNvSpPr>
            <a:spLocks noGrp="1"/>
          </p:cNvSpPr>
          <p:nvPr>
            <p:ph type="title"/>
          </p:nvPr>
        </p:nvSpPr>
        <p:spPr/>
        <p:txBody>
          <a:bodyPr/>
          <a:lstStyle/>
          <a:p>
            <a:pPr algn="ctr"/>
            <a:r>
              <a:rPr lang="nl-BE" dirty="0"/>
              <a:t>Lessons Learned - Versiebeheer</a:t>
            </a:r>
            <a:endParaRPr lang="en-US" dirty="0"/>
          </a:p>
        </p:txBody>
      </p:sp>
      <p:pic>
        <p:nvPicPr>
          <p:cNvPr id="3076" name="Picture 4" descr="Afbeeldingsresultaat voor Git">
            <a:extLst>
              <a:ext uri="{FF2B5EF4-FFF2-40B4-BE49-F238E27FC236}">
                <a16:creationId xmlns:a16="http://schemas.microsoft.com/office/drawing/2014/main" id="{B336B250-2F2A-45C0-8278-C6AF32978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48" y="1496219"/>
            <a:ext cx="33147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fbeeldingsresultaat voor he Concurrent Versions System (CVS">
            <a:extLst>
              <a:ext uri="{FF2B5EF4-FFF2-40B4-BE49-F238E27FC236}">
                <a16:creationId xmlns:a16="http://schemas.microsoft.com/office/drawing/2014/main" id="{82DADC1C-9FAB-4937-B221-D9F0AE25F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8669" y="864887"/>
            <a:ext cx="1838325" cy="24860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fbeeldingsresultaat voor Github">
            <a:extLst>
              <a:ext uri="{FF2B5EF4-FFF2-40B4-BE49-F238E27FC236}">
                <a16:creationId xmlns:a16="http://schemas.microsoft.com/office/drawing/2014/main" id="{73FF5827-8637-4244-A3E6-B295593BD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020" y="3576145"/>
            <a:ext cx="3467475" cy="194178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fbeeldingsresultaat voor mercurial version">
            <a:extLst>
              <a:ext uri="{FF2B5EF4-FFF2-40B4-BE49-F238E27FC236}">
                <a16:creationId xmlns:a16="http://schemas.microsoft.com/office/drawing/2014/main" id="{052F9134-875B-4284-ADA4-3438AE31B8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1719" y="233603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151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F8E3-29D5-4969-A643-43EA33622E02}"/>
              </a:ext>
            </a:extLst>
          </p:cNvPr>
          <p:cNvSpPr>
            <a:spLocks noGrp="1"/>
          </p:cNvSpPr>
          <p:nvPr>
            <p:ph type="title"/>
          </p:nvPr>
        </p:nvSpPr>
        <p:spPr/>
        <p:txBody>
          <a:bodyPr/>
          <a:lstStyle/>
          <a:p>
            <a:pPr algn="ctr"/>
            <a:r>
              <a:rPr lang="nl-BE" dirty="0"/>
              <a:t>Lessons Learned – Regelmatig Coderen</a:t>
            </a:r>
            <a:endParaRPr lang="en-US" dirty="0"/>
          </a:p>
        </p:txBody>
      </p:sp>
      <p:pic>
        <p:nvPicPr>
          <p:cNvPr id="5122" name="Picture 2" descr="Afbeeldingsresultaat voor better to do something than nothing">
            <a:extLst>
              <a:ext uri="{FF2B5EF4-FFF2-40B4-BE49-F238E27FC236}">
                <a16:creationId xmlns:a16="http://schemas.microsoft.com/office/drawing/2014/main" id="{20B13601-E15B-48CB-875C-E9ED99E7E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735" y="2327384"/>
            <a:ext cx="7711309" cy="220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481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F8E3-29D5-4969-A643-43EA33622E02}"/>
              </a:ext>
            </a:extLst>
          </p:cNvPr>
          <p:cNvSpPr>
            <a:spLocks noGrp="1"/>
          </p:cNvSpPr>
          <p:nvPr>
            <p:ph type="title"/>
          </p:nvPr>
        </p:nvSpPr>
        <p:spPr>
          <a:xfrm>
            <a:off x="838200" y="365125"/>
            <a:ext cx="10515600" cy="1325563"/>
          </a:xfrm>
        </p:spPr>
        <p:txBody>
          <a:bodyPr/>
          <a:lstStyle/>
          <a:p>
            <a:pPr algn="ctr"/>
            <a:r>
              <a:rPr lang="nl-BE" dirty="0"/>
              <a:t>Lessons Learned - Andermans code</a:t>
            </a:r>
            <a:endParaRPr lang="en-US" dirty="0"/>
          </a:p>
        </p:txBody>
      </p:sp>
      <p:pic>
        <p:nvPicPr>
          <p:cNvPr id="4102" name="Picture 6" descr="Afbeeldingsresultaat voor understanding someone else's code">
            <a:extLst>
              <a:ext uri="{FF2B5EF4-FFF2-40B4-BE49-F238E27FC236}">
                <a16:creationId xmlns:a16="http://schemas.microsoft.com/office/drawing/2014/main" id="{D08E5951-10C9-4519-8658-16784EBCE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21" y="1537055"/>
            <a:ext cx="5924757" cy="419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906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F8E3-29D5-4969-A643-43EA33622E02}"/>
              </a:ext>
            </a:extLst>
          </p:cNvPr>
          <p:cNvSpPr>
            <a:spLocks noGrp="1"/>
          </p:cNvSpPr>
          <p:nvPr>
            <p:ph type="title"/>
          </p:nvPr>
        </p:nvSpPr>
        <p:spPr>
          <a:xfrm>
            <a:off x="838200" y="365125"/>
            <a:ext cx="10515600" cy="1325563"/>
          </a:xfrm>
        </p:spPr>
        <p:txBody>
          <a:bodyPr/>
          <a:lstStyle/>
          <a:p>
            <a:pPr algn="ctr"/>
            <a:r>
              <a:rPr lang="nl-BE" dirty="0"/>
              <a:t>Lessons Learned - Management</a:t>
            </a:r>
            <a:endParaRPr lang="en-US" dirty="0"/>
          </a:p>
        </p:txBody>
      </p:sp>
      <p:pic>
        <p:nvPicPr>
          <p:cNvPr id="3" name="Picture 2">
            <a:extLst>
              <a:ext uri="{FF2B5EF4-FFF2-40B4-BE49-F238E27FC236}">
                <a16:creationId xmlns:a16="http://schemas.microsoft.com/office/drawing/2014/main" id="{E488EDF4-7237-4A9C-B436-4FA61B50C3E9}"/>
              </a:ext>
            </a:extLst>
          </p:cNvPr>
          <p:cNvPicPr>
            <a:picLocks noChangeAspect="1"/>
          </p:cNvPicPr>
          <p:nvPr/>
        </p:nvPicPr>
        <p:blipFill>
          <a:blip r:embed="rId3"/>
          <a:stretch>
            <a:fillRect/>
          </a:stretch>
        </p:blipFill>
        <p:spPr>
          <a:xfrm>
            <a:off x="1442545" y="1459745"/>
            <a:ext cx="9306910" cy="5033130"/>
          </a:xfrm>
          <a:prstGeom prst="rect">
            <a:avLst/>
          </a:prstGeom>
        </p:spPr>
      </p:pic>
    </p:spTree>
    <p:extLst>
      <p:ext uri="{BB962C8B-B14F-4D97-AF65-F5344CB8AC3E}">
        <p14:creationId xmlns:p14="http://schemas.microsoft.com/office/powerpoint/2010/main" val="2141146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F8E3-29D5-4969-A643-43EA33622E02}"/>
              </a:ext>
            </a:extLst>
          </p:cNvPr>
          <p:cNvSpPr>
            <a:spLocks noGrp="1"/>
          </p:cNvSpPr>
          <p:nvPr>
            <p:ph type="title"/>
          </p:nvPr>
        </p:nvSpPr>
        <p:spPr>
          <a:xfrm>
            <a:off x="838200" y="365125"/>
            <a:ext cx="10515600" cy="1325563"/>
          </a:xfrm>
        </p:spPr>
        <p:txBody>
          <a:bodyPr/>
          <a:lstStyle/>
          <a:p>
            <a:pPr algn="ctr"/>
            <a:r>
              <a:rPr lang="nl-BE" dirty="0" err="1"/>
              <a:t>Lessons</a:t>
            </a:r>
            <a:r>
              <a:rPr lang="nl-BE" dirty="0"/>
              <a:t> </a:t>
            </a:r>
            <a:r>
              <a:rPr lang="nl-BE" dirty="0" err="1"/>
              <a:t>Learned</a:t>
            </a:r>
            <a:endParaRPr lang="en-US" dirty="0"/>
          </a:p>
        </p:txBody>
      </p:sp>
      <p:sp>
        <p:nvSpPr>
          <p:cNvPr id="4" name="Tekstvak 3">
            <a:extLst>
              <a:ext uri="{FF2B5EF4-FFF2-40B4-BE49-F238E27FC236}">
                <a16:creationId xmlns:a16="http://schemas.microsoft.com/office/drawing/2014/main" id="{59002F4A-4633-4091-A753-8D3D128B7C42}"/>
              </a:ext>
            </a:extLst>
          </p:cNvPr>
          <p:cNvSpPr txBox="1"/>
          <p:nvPr/>
        </p:nvSpPr>
        <p:spPr>
          <a:xfrm>
            <a:off x="1639556" y="1968560"/>
            <a:ext cx="8912888" cy="1938992"/>
          </a:xfrm>
          <a:prstGeom prst="rect">
            <a:avLst/>
          </a:prstGeom>
          <a:noFill/>
        </p:spPr>
        <p:txBody>
          <a:bodyPr wrap="square" rtlCol="0">
            <a:spAutoFit/>
          </a:bodyPr>
          <a:lstStyle/>
          <a:p>
            <a:pPr marL="342900" indent="-342900">
              <a:buFont typeface="Arial" panose="020B0604020202020204" pitchFamily="34" charset="0"/>
              <a:buChar char="•"/>
            </a:pPr>
            <a:r>
              <a:rPr lang="nl-BE" sz="3600" dirty="0"/>
              <a:t>Veel onnodige “</a:t>
            </a:r>
            <a:r>
              <a:rPr lang="nl-BE" sz="3600" dirty="0" err="1"/>
              <a:t>layout</a:t>
            </a:r>
            <a:r>
              <a:rPr lang="nl-BE" sz="3600" dirty="0"/>
              <a:t> code” geschreven.</a:t>
            </a:r>
          </a:p>
          <a:p>
            <a:pPr marL="1257300" lvl="2" indent="-342900">
              <a:buFont typeface="Arial" panose="020B0604020202020204" pitchFamily="34" charset="0"/>
              <a:buChar char="•"/>
            </a:pPr>
            <a:r>
              <a:rPr lang="nl-BE" sz="3600" dirty="0"/>
              <a:t>Verwijderd na toevoegen CSS </a:t>
            </a:r>
          </a:p>
          <a:p>
            <a:endParaRPr lang="nl-BE" sz="2400" dirty="0"/>
          </a:p>
          <a:p>
            <a:r>
              <a:rPr lang="nl-BE" sz="2400" dirty="0"/>
              <a:t>	</a:t>
            </a:r>
          </a:p>
        </p:txBody>
      </p:sp>
      <p:sp>
        <p:nvSpPr>
          <p:cNvPr id="3" name="Rectangle 1">
            <a:extLst>
              <a:ext uri="{FF2B5EF4-FFF2-40B4-BE49-F238E27FC236}">
                <a16:creationId xmlns:a16="http://schemas.microsoft.com/office/drawing/2014/main" id="{87B4114A-B2CA-4BB0-B5AF-D03C74FC0815}"/>
              </a:ext>
            </a:extLst>
          </p:cNvPr>
          <p:cNvSpPr>
            <a:spLocks noChangeArrowheads="1"/>
          </p:cNvSpPr>
          <p:nvPr/>
        </p:nvSpPr>
        <p:spPr bwMode="auto">
          <a:xfrm>
            <a:off x="419101" y="3386824"/>
            <a:ext cx="4986914" cy="1569660"/>
          </a:xfrm>
          <a:prstGeom prst="rect">
            <a:avLst/>
          </a:prstGeom>
          <a:solidFill>
            <a:srgbClr val="2B2B2B"/>
          </a:solidFill>
          <a:ln>
            <a:noFill/>
          </a:ln>
          <a:effectLst>
            <a:outerShdw blurRad="558800" dist="76200"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private </a:t>
            </a:r>
            <a:r>
              <a:rPr kumimoji="0" lang="nl-BE" altLang="nl-BE" sz="16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void</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layoutNodes</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setPadding</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(VIEWGOL_INSET_PADDING)</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setSpacing</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(GAP)</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setAlignment</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Pos.</a:t>
            </a:r>
            <a:r>
              <a:rPr kumimoji="0" lang="nl-BE" altLang="nl-BE" sz="1600" b="0" i="1"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CENTER</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9876AA"/>
                </a:solidFill>
                <a:effectLst/>
                <a:latin typeface="Courier New" panose="02070309020205020404" pitchFamily="49" charset="0"/>
                <a:cs typeface="Courier New" panose="02070309020205020404" pitchFamily="49" charset="0"/>
              </a:rPr>
              <a:t>textLabel</a:t>
            </a:r>
            <a:r>
              <a:rPr kumimoji="0" lang="nl-BE" altLang="nl-BE" sz="16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.setFont</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(FONT)</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nl-BE" altLang="nl-BE"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35DD64B7-65B5-4135-80F5-50FBBF35CF6A}"/>
              </a:ext>
            </a:extLst>
          </p:cNvPr>
          <p:cNvSpPr>
            <a:spLocks noChangeArrowheads="1"/>
          </p:cNvSpPr>
          <p:nvPr/>
        </p:nvSpPr>
        <p:spPr bwMode="auto">
          <a:xfrm>
            <a:off x="5968720" y="3652422"/>
            <a:ext cx="5588280" cy="584775"/>
          </a:xfrm>
          <a:prstGeom prst="rect">
            <a:avLst/>
          </a:prstGeom>
          <a:solidFill>
            <a:srgbClr val="2B2B2B"/>
          </a:solidFill>
          <a:ln>
            <a:noFill/>
          </a:ln>
          <a:effectLst>
            <a:outerShdw blurRad="558800" dist="76200" dir="2700000"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private </a:t>
            </a:r>
            <a:r>
              <a:rPr kumimoji="0" lang="nl-BE" altLang="nl-BE" sz="1600" b="0"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void</a:t>
            </a:r>
            <a:r>
              <a:rPr kumimoji="0" lang="nl-BE" altLang="nl-BE" sz="16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nl-BE" altLang="nl-BE" sz="1600" b="0" i="0" u="none" strike="noStrike" cap="none" normalizeH="0" baseline="0" dirty="0" err="1">
                <a:ln>
                  <a:noFill/>
                </a:ln>
                <a:solidFill>
                  <a:srgbClr val="FFC66D"/>
                </a:solidFill>
                <a:effectLst/>
                <a:latin typeface="Courier New" panose="02070309020205020404" pitchFamily="49" charset="0"/>
                <a:cs typeface="Courier New" panose="02070309020205020404" pitchFamily="49" charset="0"/>
              </a:rPr>
              <a:t>layoutNodes</a:t>
            </a: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b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nl-BE" altLang="nl-BE"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nl-BE" altLang="nl-BE"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1680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noAutofit/>
          </a:bodyPr>
          <a:lstStyle/>
          <a:p>
            <a:pPr algn="ctr"/>
            <a:r>
              <a:rPr lang="nl-BE" sz="4000" b="1" dirty="0">
                <a:solidFill>
                  <a:srgbClr val="7FFFD4"/>
                </a:solidFill>
              </a:rPr>
              <a:t>Startscherm (BorderPane)</a:t>
            </a:r>
            <a:endParaRPr lang="en-US" sz="4000" b="1" dirty="0">
              <a:solidFill>
                <a:srgbClr val="7FFFD4"/>
              </a:solidFill>
            </a:endParaRPr>
          </a:p>
        </p:txBody>
      </p:sp>
      <p:pic>
        <p:nvPicPr>
          <p:cNvPr id="6" name="Picture 5">
            <a:extLst>
              <a:ext uri="{FF2B5EF4-FFF2-40B4-BE49-F238E27FC236}">
                <a16:creationId xmlns:a16="http://schemas.microsoft.com/office/drawing/2014/main" id="{F4AF3971-5801-4958-8A63-696D8224FF14}"/>
              </a:ext>
            </a:extLst>
          </p:cNvPr>
          <p:cNvPicPr>
            <a:picLocks noChangeAspect="1"/>
          </p:cNvPicPr>
          <p:nvPr/>
        </p:nvPicPr>
        <p:blipFill>
          <a:blip r:embed="rId3"/>
          <a:stretch>
            <a:fillRect/>
          </a:stretch>
        </p:blipFill>
        <p:spPr>
          <a:xfrm>
            <a:off x="2447414" y="720437"/>
            <a:ext cx="7553962" cy="5958990"/>
          </a:xfrm>
          <a:prstGeom prst="rect">
            <a:avLst/>
          </a:prstGeom>
        </p:spPr>
      </p:pic>
    </p:spTree>
    <p:extLst>
      <p:ext uri="{BB962C8B-B14F-4D97-AF65-F5344CB8AC3E}">
        <p14:creationId xmlns:p14="http://schemas.microsoft.com/office/powerpoint/2010/main" val="3259381617"/>
      </p:ext>
    </p:extLst>
  </p:cSld>
  <p:clrMapOvr>
    <a:masterClrMapping/>
  </p:clrMapOvr>
  <mc:AlternateContent xmlns:mc="http://schemas.openxmlformats.org/markup-compatibility/2006">
    <mc:Choice xmlns:p14="http://schemas.microsoft.com/office/powerpoint/2010/main" Requires="p14">
      <p:transition spd="slow" p14:dur="2000" advTm="116"/>
    </mc:Choice>
    <mc:Fallback>
      <p:transition spd="slow" advTm="1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sz="4000" b="1" dirty="0">
                <a:solidFill>
                  <a:srgbClr val="7FFFD4"/>
                </a:solidFill>
              </a:rPr>
              <a:t>Startscherm – Informatie GOL</a:t>
            </a:r>
            <a:endParaRPr lang="en-US" sz="4000" b="1" dirty="0">
              <a:solidFill>
                <a:srgbClr val="7FFFD4"/>
              </a:solidFill>
            </a:endParaRPr>
          </a:p>
        </p:txBody>
      </p:sp>
      <p:pic>
        <p:nvPicPr>
          <p:cNvPr id="5" name="Picture 4">
            <a:extLst>
              <a:ext uri="{FF2B5EF4-FFF2-40B4-BE49-F238E27FC236}">
                <a16:creationId xmlns:a16="http://schemas.microsoft.com/office/drawing/2014/main" id="{A882D701-BDB5-4F46-8359-DA1858FA796A}"/>
              </a:ext>
            </a:extLst>
          </p:cNvPr>
          <p:cNvPicPr>
            <a:picLocks noChangeAspect="1"/>
          </p:cNvPicPr>
          <p:nvPr/>
        </p:nvPicPr>
        <p:blipFill>
          <a:blip r:embed="rId3"/>
          <a:stretch>
            <a:fillRect/>
          </a:stretch>
        </p:blipFill>
        <p:spPr>
          <a:xfrm>
            <a:off x="2447414" y="720437"/>
            <a:ext cx="7553962" cy="5958990"/>
          </a:xfrm>
          <a:prstGeom prst="rect">
            <a:avLst/>
          </a:prstGeom>
        </p:spPr>
      </p:pic>
      <p:sp>
        <p:nvSpPr>
          <p:cNvPr id="3" name="Rectangle 2">
            <a:extLst>
              <a:ext uri="{FF2B5EF4-FFF2-40B4-BE49-F238E27FC236}">
                <a16:creationId xmlns:a16="http://schemas.microsoft.com/office/drawing/2014/main" id="{89876A4D-7788-418A-AFCA-6F4AD584C7AE}"/>
              </a:ext>
            </a:extLst>
          </p:cNvPr>
          <p:cNvSpPr/>
          <p:nvPr/>
        </p:nvSpPr>
        <p:spPr>
          <a:xfrm>
            <a:off x="2447414" y="720437"/>
            <a:ext cx="2554945" cy="595899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480683"/>
      </p:ext>
    </p:extLst>
  </p:cSld>
  <p:clrMapOvr>
    <a:masterClrMapping/>
  </p:clrMapOvr>
  <mc:AlternateContent xmlns:mc="http://schemas.openxmlformats.org/markup-compatibility/2006">
    <mc:Choice xmlns:p14="http://schemas.microsoft.com/office/powerpoint/2010/main" Requires="p14">
      <p:transition spd="slow" p14:dur="2000" advTm="51751"/>
    </mc:Choice>
    <mc:Fallback>
      <p:transition spd="slow" advTm="517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sz="4000" b="1" dirty="0">
                <a:solidFill>
                  <a:srgbClr val="7FFFD4"/>
                </a:solidFill>
              </a:rPr>
              <a:t>Startscherm – Speler set up</a:t>
            </a:r>
            <a:endParaRPr lang="en-US" sz="4000" b="1" dirty="0">
              <a:solidFill>
                <a:srgbClr val="7FFFD4"/>
              </a:solidFill>
            </a:endParaRPr>
          </a:p>
        </p:txBody>
      </p:sp>
      <p:pic>
        <p:nvPicPr>
          <p:cNvPr id="8" name="Picture 7">
            <a:extLst>
              <a:ext uri="{FF2B5EF4-FFF2-40B4-BE49-F238E27FC236}">
                <a16:creationId xmlns:a16="http://schemas.microsoft.com/office/drawing/2014/main" id="{EB2335F8-94F8-4BDC-B420-42F96D2AE5A8}"/>
              </a:ext>
            </a:extLst>
          </p:cNvPr>
          <p:cNvPicPr>
            <a:picLocks noChangeAspect="1"/>
          </p:cNvPicPr>
          <p:nvPr/>
        </p:nvPicPr>
        <p:blipFill>
          <a:blip r:embed="rId3"/>
          <a:stretch>
            <a:fillRect/>
          </a:stretch>
        </p:blipFill>
        <p:spPr>
          <a:xfrm>
            <a:off x="2447414" y="720437"/>
            <a:ext cx="7553962" cy="5958990"/>
          </a:xfrm>
          <a:prstGeom prst="rect">
            <a:avLst/>
          </a:prstGeom>
        </p:spPr>
      </p:pic>
      <p:sp>
        <p:nvSpPr>
          <p:cNvPr id="9" name="Rectangle 8">
            <a:extLst>
              <a:ext uri="{FF2B5EF4-FFF2-40B4-BE49-F238E27FC236}">
                <a16:creationId xmlns:a16="http://schemas.microsoft.com/office/drawing/2014/main" id="{B3CE4E87-A046-42A0-8E7D-FE0D7837AECC}"/>
              </a:ext>
            </a:extLst>
          </p:cNvPr>
          <p:cNvSpPr/>
          <p:nvPr/>
        </p:nvSpPr>
        <p:spPr>
          <a:xfrm>
            <a:off x="4946922" y="720437"/>
            <a:ext cx="2554945" cy="595899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150694"/>
      </p:ext>
    </p:extLst>
  </p:cSld>
  <p:clrMapOvr>
    <a:masterClrMapping/>
  </p:clrMapOvr>
  <mc:AlternateContent xmlns:mc="http://schemas.openxmlformats.org/markup-compatibility/2006">
    <mc:Choice xmlns:p14="http://schemas.microsoft.com/office/powerpoint/2010/main" Requires="p14">
      <p:transition spd="slow" p14:dur="2000" advTm="2560"/>
    </mc:Choice>
    <mc:Fallback>
      <p:transition spd="slow" advTm="256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sz="4000" b="1" dirty="0">
                <a:solidFill>
                  <a:srgbClr val="7FFFD4"/>
                </a:solidFill>
              </a:rPr>
              <a:t>Startscherm – Speler set up</a:t>
            </a:r>
            <a:endParaRPr lang="en-US" sz="4000" b="1" dirty="0">
              <a:solidFill>
                <a:srgbClr val="7FFFD4"/>
              </a:solidFill>
            </a:endParaRPr>
          </a:p>
        </p:txBody>
      </p:sp>
      <p:pic>
        <p:nvPicPr>
          <p:cNvPr id="3" name="Picture 2">
            <a:extLst>
              <a:ext uri="{FF2B5EF4-FFF2-40B4-BE49-F238E27FC236}">
                <a16:creationId xmlns:a16="http://schemas.microsoft.com/office/drawing/2014/main" id="{DED955C6-FF8E-4190-8E51-313003B62CE2}"/>
              </a:ext>
            </a:extLst>
          </p:cNvPr>
          <p:cNvPicPr>
            <a:picLocks noChangeAspect="1"/>
          </p:cNvPicPr>
          <p:nvPr/>
        </p:nvPicPr>
        <p:blipFill>
          <a:blip r:embed="rId3"/>
          <a:stretch>
            <a:fillRect/>
          </a:stretch>
        </p:blipFill>
        <p:spPr>
          <a:xfrm>
            <a:off x="2292123" y="679153"/>
            <a:ext cx="7607754" cy="6000274"/>
          </a:xfrm>
          <a:prstGeom prst="rect">
            <a:avLst/>
          </a:prstGeom>
        </p:spPr>
      </p:pic>
      <p:sp>
        <p:nvSpPr>
          <p:cNvPr id="9" name="Rectangle 8">
            <a:extLst>
              <a:ext uri="{FF2B5EF4-FFF2-40B4-BE49-F238E27FC236}">
                <a16:creationId xmlns:a16="http://schemas.microsoft.com/office/drawing/2014/main" id="{B3CE4E87-A046-42A0-8E7D-FE0D7837AECC}"/>
              </a:ext>
            </a:extLst>
          </p:cNvPr>
          <p:cNvSpPr/>
          <p:nvPr/>
        </p:nvSpPr>
        <p:spPr>
          <a:xfrm>
            <a:off x="4946922" y="699795"/>
            <a:ext cx="2554945" cy="595899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50AF8C-34C5-4122-9231-A4DE5C989600}"/>
              </a:ext>
            </a:extLst>
          </p:cNvPr>
          <p:cNvSpPr/>
          <p:nvPr/>
        </p:nvSpPr>
        <p:spPr>
          <a:xfrm>
            <a:off x="7019635" y="2005141"/>
            <a:ext cx="267855" cy="2115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418705"/>
      </p:ext>
    </p:extLst>
  </p:cSld>
  <p:clrMapOvr>
    <a:masterClrMapping/>
  </p:clrMapOvr>
  <mc:AlternateContent xmlns:mc="http://schemas.openxmlformats.org/markup-compatibility/2006">
    <mc:Choice xmlns:p14="http://schemas.microsoft.com/office/powerpoint/2010/main" Requires="p14">
      <p:transition spd="slow" p14:dur="2000" advTm="1677"/>
    </mc:Choice>
    <mc:Fallback>
      <p:transition spd="slow" advTm="167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Startscherm – Speler set up</a:t>
            </a:r>
            <a:endParaRPr lang="en-US" dirty="0"/>
          </a:p>
        </p:txBody>
      </p:sp>
      <p:pic>
        <p:nvPicPr>
          <p:cNvPr id="4" name="Picture 3">
            <a:extLst>
              <a:ext uri="{FF2B5EF4-FFF2-40B4-BE49-F238E27FC236}">
                <a16:creationId xmlns:a16="http://schemas.microsoft.com/office/drawing/2014/main" id="{69702641-DD48-4C36-A83D-EA218B007735}"/>
              </a:ext>
            </a:extLst>
          </p:cNvPr>
          <p:cNvPicPr>
            <a:picLocks noChangeAspect="1"/>
          </p:cNvPicPr>
          <p:nvPr/>
        </p:nvPicPr>
        <p:blipFill>
          <a:blip r:embed="rId3"/>
          <a:stretch>
            <a:fillRect/>
          </a:stretch>
        </p:blipFill>
        <p:spPr>
          <a:xfrm>
            <a:off x="2364107" y="699795"/>
            <a:ext cx="7590881" cy="5958990"/>
          </a:xfrm>
          <a:prstGeom prst="rect">
            <a:avLst/>
          </a:prstGeom>
        </p:spPr>
      </p:pic>
      <p:sp>
        <p:nvSpPr>
          <p:cNvPr id="9" name="Rectangle 8">
            <a:extLst>
              <a:ext uri="{FF2B5EF4-FFF2-40B4-BE49-F238E27FC236}">
                <a16:creationId xmlns:a16="http://schemas.microsoft.com/office/drawing/2014/main" id="{B3CE4E87-A046-42A0-8E7D-FE0D7837AECC}"/>
              </a:ext>
            </a:extLst>
          </p:cNvPr>
          <p:cNvSpPr/>
          <p:nvPr/>
        </p:nvSpPr>
        <p:spPr>
          <a:xfrm>
            <a:off x="4946922" y="699795"/>
            <a:ext cx="2554945" cy="595899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89D1F2-3587-416E-9B6D-75A034F43EB3}"/>
              </a:ext>
            </a:extLst>
          </p:cNvPr>
          <p:cNvSpPr/>
          <p:nvPr/>
        </p:nvSpPr>
        <p:spPr>
          <a:xfrm>
            <a:off x="5421745" y="1330036"/>
            <a:ext cx="1487056" cy="3694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D849EA-A90C-4951-8EE6-1AA85D7CA51B}"/>
              </a:ext>
            </a:extLst>
          </p:cNvPr>
          <p:cNvSpPr/>
          <p:nvPr/>
        </p:nvSpPr>
        <p:spPr>
          <a:xfrm>
            <a:off x="5015345" y="2312406"/>
            <a:ext cx="2382981" cy="66170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220705"/>
      </p:ext>
    </p:extLst>
  </p:cSld>
  <p:clrMapOvr>
    <a:masterClrMapping/>
  </p:clrMapOvr>
  <mc:AlternateContent xmlns:mc="http://schemas.openxmlformats.org/markup-compatibility/2006">
    <mc:Choice xmlns:p14="http://schemas.microsoft.com/office/powerpoint/2010/main" Requires="p14">
      <p:transition spd="slow" p14:dur="2000" advTm="1504"/>
    </mc:Choice>
    <mc:Fallback>
      <p:transition spd="slow" advTm="150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Startscherm – Validaties: Lengte</a:t>
            </a:r>
            <a:endParaRPr lang="en-US" dirty="0"/>
          </a:p>
        </p:txBody>
      </p:sp>
      <p:pic>
        <p:nvPicPr>
          <p:cNvPr id="5" name="Picture 4">
            <a:extLst>
              <a:ext uri="{FF2B5EF4-FFF2-40B4-BE49-F238E27FC236}">
                <a16:creationId xmlns:a16="http://schemas.microsoft.com/office/drawing/2014/main" id="{AFE0888A-D7E2-448A-B725-4864152418CB}"/>
              </a:ext>
            </a:extLst>
          </p:cNvPr>
          <p:cNvPicPr>
            <a:picLocks noChangeAspect="1"/>
          </p:cNvPicPr>
          <p:nvPr/>
        </p:nvPicPr>
        <p:blipFill>
          <a:blip r:embed="rId3"/>
          <a:stretch>
            <a:fillRect/>
          </a:stretch>
        </p:blipFill>
        <p:spPr>
          <a:xfrm>
            <a:off x="2402448" y="699795"/>
            <a:ext cx="7643892" cy="5985733"/>
          </a:xfrm>
          <a:prstGeom prst="rect">
            <a:avLst/>
          </a:prstGeom>
        </p:spPr>
      </p:pic>
      <p:sp>
        <p:nvSpPr>
          <p:cNvPr id="9" name="Rectangle 8">
            <a:extLst>
              <a:ext uri="{FF2B5EF4-FFF2-40B4-BE49-F238E27FC236}">
                <a16:creationId xmlns:a16="http://schemas.microsoft.com/office/drawing/2014/main" id="{B3CE4E87-A046-42A0-8E7D-FE0D7837AECC}"/>
              </a:ext>
            </a:extLst>
          </p:cNvPr>
          <p:cNvSpPr/>
          <p:nvPr/>
        </p:nvSpPr>
        <p:spPr>
          <a:xfrm>
            <a:off x="4946922" y="699795"/>
            <a:ext cx="2554945" cy="595899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837678"/>
      </p:ext>
    </p:extLst>
  </p:cSld>
  <p:clrMapOvr>
    <a:masterClrMapping/>
  </p:clrMapOvr>
  <mc:AlternateContent xmlns:mc="http://schemas.openxmlformats.org/markup-compatibility/2006">
    <mc:Choice xmlns:p14="http://schemas.microsoft.com/office/powerpoint/2010/main" Requires="p14">
      <p:transition spd="slow" p14:dur="2000" advTm="2015"/>
    </mc:Choice>
    <mc:Fallback>
      <p:transition spd="slow" advTm="201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17F9-7087-4690-9783-68F85E66FA51}"/>
              </a:ext>
            </a:extLst>
          </p:cNvPr>
          <p:cNvSpPr>
            <a:spLocks noGrp="1"/>
          </p:cNvSpPr>
          <p:nvPr>
            <p:ph type="title"/>
          </p:nvPr>
        </p:nvSpPr>
        <p:spPr>
          <a:xfrm>
            <a:off x="762000" y="-282575"/>
            <a:ext cx="10515600" cy="1325563"/>
          </a:xfrm>
        </p:spPr>
        <p:txBody>
          <a:bodyPr/>
          <a:lstStyle/>
          <a:p>
            <a:pPr algn="ctr"/>
            <a:r>
              <a:rPr lang="nl-BE" dirty="0"/>
              <a:t>Startscherm – Validaties: Alfanumeriek</a:t>
            </a:r>
            <a:endParaRPr lang="en-US" dirty="0"/>
          </a:p>
        </p:txBody>
      </p:sp>
      <p:pic>
        <p:nvPicPr>
          <p:cNvPr id="6" name="Picture 5">
            <a:extLst>
              <a:ext uri="{FF2B5EF4-FFF2-40B4-BE49-F238E27FC236}">
                <a16:creationId xmlns:a16="http://schemas.microsoft.com/office/drawing/2014/main" id="{A0F36DA2-9ECA-4A7A-8C49-39117968304D}"/>
              </a:ext>
            </a:extLst>
          </p:cNvPr>
          <p:cNvPicPr>
            <a:picLocks noChangeAspect="1"/>
          </p:cNvPicPr>
          <p:nvPr/>
        </p:nvPicPr>
        <p:blipFill>
          <a:blip r:embed="rId3"/>
          <a:stretch>
            <a:fillRect/>
          </a:stretch>
        </p:blipFill>
        <p:spPr>
          <a:xfrm>
            <a:off x="2406315" y="677516"/>
            <a:ext cx="7636157" cy="6003548"/>
          </a:xfrm>
          <a:prstGeom prst="rect">
            <a:avLst/>
          </a:prstGeom>
        </p:spPr>
      </p:pic>
      <p:sp>
        <p:nvSpPr>
          <p:cNvPr id="9" name="Rectangle 8">
            <a:extLst>
              <a:ext uri="{FF2B5EF4-FFF2-40B4-BE49-F238E27FC236}">
                <a16:creationId xmlns:a16="http://schemas.microsoft.com/office/drawing/2014/main" id="{B3CE4E87-A046-42A0-8E7D-FE0D7837AECC}"/>
              </a:ext>
            </a:extLst>
          </p:cNvPr>
          <p:cNvSpPr/>
          <p:nvPr/>
        </p:nvSpPr>
        <p:spPr>
          <a:xfrm>
            <a:off x="4946922" y="699795"/>
            <a:ext cx="2554945" cy="595899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78657"/>
      </p:ext>
    </p:extLst>
  </p:cSld>
  <p:clrMapOvr>
    <a:masterClrMapping/>
  </p:clrMapOvr>
  <mc:AlternateContent xmlns:mc="http://schemas.openxmlformats.org/markup-compatibility/2006">
    <mc:Choice xmlns:p14="http://schemas.microsoft.com/office/powerpoint/2010/main" Requires="p14">
      <p:transition spd="slow" p14:dur="2000" advTm="1472"/>
    </mc:Choice>
    <mc:Fallback>
      <p:transition spd="slow" advTm="147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4.6"/>
</p:tagLst>
</file>

<file path=ppt/tags/tag2.xml><?xml version="1.0" encoding="utf-8"?>
<p:tagLst xmlns:a="http://schemas.openxmlformats.org/drawingml/2006/main" xmlns:r="http://schemas.openxmlformats.org/officeDocument/2006/relationships" xmlns:p="http://schemas.openxmlformats.org/presentationml/2006/main">
  <p:tag name="TIMING" val="|2.9"/>
</p:tagLst>
</file>

<file path=ppt/tags/tag3.xml><?xml version="1.0" encoding="utf-8"?>
<p:tagLst xmlns:a="http://schemas.openxmlformats.org/drawingml/2006/main" xmlns:r="http://schemas.openxmlformats.org/officeDocument/2006/relationships" xmlns:p="http://schemas.openxmlformats.org/presentationml/2006/main">
  <p:tag name="TIMING" val="|9.8|77.2"/>
</p:tagLst>
</file>

<file path=ppt/tags/tag4.xml><?xml version="1.0" encoding="utf-8"?>
<p:tagLst xmlns:a="http://schemas.openxmlformats.org/drawingml/2006/main" xmlns:r="http://schemas.openxmlformats.org/officeDocument/2006/relationships" xmlns:p="http://schemas.openxmlformats.org/presentationml/2006/main">
  <p:tag name="TIMING" val="|5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1219</Words>
  <Application>Microsoft Office PowerPoint</Application>
  <PresentationFormat>Breedbeeld</PresentationFormat>
  <Paragraphs>160</Paragraphs>
  <Slides>26</Slides>
  <Notes>26</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26</vt:i4>
      </vt:variant>
    </vt:vector>
  </HeadingPairs>
  <TitlesOfParts>
    <vt:vector size="31" baseType="lpstr">
      <vt:lpstr>Arial</vt:lpstr>
      <vt:lpstr>Calibri</vt:lpstr>
      <vt:lpstr>Calibri Light</vt:lpstr>
      <vt:lpstr>Courier New</vt:lpstr>
      <vt:lpstr>Office Theme</vt:lpstr>
      <vt:lpstr>Game Of Life</vt:lpstr>
      <vt:lpstr>Over the game of life</vt:lpstr>
      <vt:lpstr>Startscherm (BorderPane)</vt:lpstr>
      <vt:lpstr>Startscherm – Informatie GOL</vt:lpstr>
      <vt:lpstr>Startscherm – Speler set up</vt:lpstr>
      <vt:lpstr>Startscherm – Speler set up</vt:lpstr>
      <vt:lpstr>Startscherm – Speler set up</vt:lpstr>
      <vt:lpstr>Startscherm – Validaties: Lengte</vt:lpstr>
      <vt:lpstr>Startscherm – Validaties: Alfanumeriek</vt:lpstr>
      <vt:lpstr>Startscherm – Validaties: kleur</vt:lpstr>
      <vt:lpstr>Startscherm – Validaties: kleur</vt:lpstr>
      <vt:lpstr>Startscherm – Hiscores</vt:lpstr>
      <vt:lpstr>Simulatie &amp; Configscherm</vt:lpstr>
      <vt:lpstr>Simulatie &amp; Configscherm</vt:lpstr>
      <vt:lpstr>Simulatie &amp; Configscherm – Save &amp; Load</vt:lpstr>
      <vt:lpstr>Simulatie &amp; Configscherm – Grid Size en Speed</vt:lpstr>
      <vt:lpstr>Simulatie &amp; Configscherm – Grid size</vt:lpstr>
      <vt:lpstr>Simulatie &amp; Configscherm – Simulatie</vt:lpstr>
      <vt:lpstr>Simulatie &amp; Configscherm – Simulatie</vt:lpstr>
      <vt:lpstr>Simulatie &amp; Configscherm – Simulatie</vt:lpstr>
      <vt:lpstr>Lessons Learned</vt:lpstr>
      <vt:lpstr>Lessons Learned - Versiebeheer</vt:lpstr>
      <vt:lpstr>Lessons Learned – Regelmatig Coderen</vt:lpstr>
      <vt:lpstr>Lessons Learned - Andermans code</vt:lpstr>
      <vt:lpstr>Lessons Learned - Management</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Of Life</dc:title>
  <dc:creator>claessen, tom</dc:creator>
  <cp:lastModifiedBy>Sven Leys</cp:lastModifiedBy>
  <cp:revision>54</cp:revision>
  <dcterms:created xsi:type="dcterms:W3CDTF">2019-03-10T15:15:42Z</dcterms:created>
  <dcterms:modified xsi:type="dcterms:W3CDTF">2019-03-14T13:25:13Z</dcterms:modified>
</cp:coreProperties>
</file>